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43"/>
  </p:notesMasterIdLst>
  <p:sldIdLst>
    <p:sldId id="512" r:id="rId2"/>
    <p:sldId id="495" r:id="rId3"/>
    <p:sldId id="496" r:id="rId4"/>
    <p:sldId id="553" r:id="rId5"/>
    <p:sldId id="490" r:id="rId6"/>
    <p:sldId id="497" r:id="rId7"/>
    <p:sldId id="554" r:id="rId8"/>
    <p:sldId id="516" r:id="rId9"/>
    <p:sldId id="526" r:id="rId10"/>
    <p:sldId id="540" r:id="rId11"/>
    <p:sldId id="518" r:id="rId12"/>
    <p:sldId id="555" r:id="rId13"/>
    <p:sldId id="559" r:id="rId14"/>
    <p:sldId id="557" r:id="rId15"/>
    <p:sldId id="558" r:id="rId16"/>
    <p:sldId id="527" r:id="rId17"/>
    <p:sldId id="432" r:id="rId18"/>
    <p:sldId id="560" r:id="rId19"/>
    <p:sldId id="524" r:id="rId20"/>
    <p:sldId id="561" r:id="rId21"/>
    <p:sldId id="562" r:id="rId22"/>
    <p:sldId id="563" r:id="rId23"/>
    <p:sldId id="564" r:id="rId24"/>
    <p:sldId id="565" r:id="rId25"/>
    <p:sldId id="499" r:id="rId26"/>
    <p:sldId id="465" r:id="rId27"/>
    <p:sldId id="513" r:id="rId28"/>
    <p:sldId id="567" r:id="rId29"/>
    <p:sldId id="566" r:id="rId30"/>
    <p:sldId id="504" r:id="rId31"/>
    <p:sldId id="568" r:id="rId32"/>
    <p:sldId id="529" r:id="rId33"/>
    <p:sldId id="530" r:id="rId34"/>
    <p:sldId id="489" r:id="rId35"/>
    <p:sldId id="538" r:id="rId36"/>
    <p:sldId id="509" r:id="rId37"/>
    <p:sldId id="347" r:id="rId38"/>
    <p:sldId id="507" r:id="rId39"/>
    <p:sldId id="537" r:id="rId40"/>
    <p:sldId id="547" r:id="rId41"/>
    <p:sldId id="536" r:id="rId42"/>
  </p:sldIdLst>
  <p:sldSz cx="9144000" cy="6858000" type="screen4x3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 Lurvink" initials="M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66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-1020" y="-84"/>
      </p:cViewPr>
      <p:guideLst>
        <p:guide orient="horz" pos="14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D4E4B63E-6BAC-4BC6-B2C1-A5FFED76E497}" type="datetimeFigureOut">
              <a:rPr lang="en-US"/>
              <a:pPr>
                <a:defRPr/>
              </a:pPr>
              <a:t>11/13/2014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C064EBCA-80E5-48F8-A650-1D4BAA9CFD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7088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3ECFFE-D3B8-4CA2-AB79-4D008C2AC054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0B2D26-CBFB-4FFD-8653-4F5643FD566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0B2D26-CBFB-4FFD-8653-4F5643FD566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0B2D26-CBFB-4FFD-8653-4F5643FD566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40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0B2D26-CBFB-4FFD-8653-4F5643FD566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3ECFFE-D3B8-4CA2-AB79-4D008C2AC054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0B2D26-CBFB-4FFD-8653-4F5643FD566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4EBCA-80E5-48F8-A650-1D4BAA9CFD5F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32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solidFill>
                  <a:srgbClr val="E8F0F4"/>
                </a:solidFill>
              </a:defRPr>
            </a:lvl1pPr>
          </a:lstStyle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47FCEE4-E091-4F39-882C-132B181BE2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AB199-7C03-4E73-B15C-10E6F44207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4F3034-1169-40E6-85F4-6083A6EB49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19BC70-018F-48DF-AFB0-8D785574F3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sp>
        <p:nvSpPr>
          <p:cNvPr id="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6270C-C5D7-43C6-87B7-3DDF91AF7B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>
                <a:solidFill>
                  <a:srgbClr val="003A6C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432000"/>
          </a:xfrm>
          <a:solidFill>
            <a:srgbClr val="2D9317"/>
          </a:solidFill>
        </p:spPr>
        <p:txBody>
          <a:bodyPr>
            <a:no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864000"/>
            <a:ext cx="8077200" cy="5391168"/>
          </a:xfrm>
        </p:spPr>
        <p:txBody>
          <a:bodyPr>
            <a:normAutofit/>
          </a:bodyPr>
          <a:lstStyle>
            <a:lvl1pPr>
              <a:buFont typeface="Arial" pitchFamily="34" charset="0"/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>
          <a:xfrm>
            <a:off x="285720" y="6473952"/>
            <a:ext cx="928694" cy="306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extLst/>
          </a:lstStyle>
          <a:p>
            <a:fld id="{6F3FF749-8D58-473D-8A38-B96E0E41C2E5}" type="datetime7">
              <a:rPr lang="en-GB" smtClean="0"/>
              <a:t>Nov-14</a:t>
            </a:fld>
            <a:endParaRPr lang="en-GB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D4BB34B7-3005-4895-8EFE-9D58719A4F9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419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432000"/>
          </a:xfrm>
          <a:solidFill>
            <a:srgbClr val="2D9317"/>
          </a:solidFill>
        </p:spPr>
        <p:txBody>
          <a:bodyPr>
            <a:no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864000"/>
            <a:ext cx="8074152" cy="2637008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73016"/>
            <a:ext cx="3965448" cy="271350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73016"/>
            <a:ext cx="3965448" cy="271350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>
          <a:xfrm>
            <a:off x="285720" y="6473952"/>
            <a:ext cx="928694" cy="306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extLst/>
          </a:lstStyle>
          <a:p>
            <a:fld id="{300A0CFB-719A-4316-8427-61E44216D9B2}" type="datetime7">
              <a:rPr lang="en-GB" smtClean="0"/>
              <a:t>Nov-14</a:t>
            </a:fld>
            <a:endParaRPr lang="en-GB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fld id="{D4BB34B7-3005-4895-8EFE-9D58719A4F9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15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9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27313" y="6408738"/>
            <a:ext cx="6016625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dirty="0" smtClean="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C6A9478-C941-4218-BA7A-BF36F836B7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4" r:id="rId2"/>
    <p:sldLayoutId id="2147483717" r:id="rId3"/>
    <p:sldLayoutId id="2147483718" r:id="rId4"/>
    <p:sldLayoutId id="2147483715" r:id="rId5"/>
    <p:sldLayoutId id="2147483719" r:id="rId6"/>
    <p:sldLayoutId id="2147483720" r:id="rId7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EG%207%20meeting%20summary%20-%20WG1%20Prague%202014.pptx" TargetMode="External"/><Relationship Id="rId13" Type="http://schemas.openxmlformats.org/officeDocument/2006/relationships/hyperlink" Target="EG13%20meeting%20summary%20-%20WG1%20Prague%202014.ppt" TargetMode="External"/><Relationship Id="rId3" Type="http://schemas.openxmlformats.org/officeDocument/2006/relationships/hyperlink" Target="EG%202%20meeting%20summary%20-%20WG1%20Prague%202014.ppt" TargetMode="External"/><Relationship Id="rId7" Type="http://schemas.openxmlformats.org/officeDocument/2006/relationships/hyperlink" Target="EG%206%20meeting%20summary%20-%20WG1%20Prague%202014.pptx" TargetMode="External"/><Relationship Id="rId12" Type="http://schemas.openxmlformats.org/officeDocument/2006/relationships/hyperlink" Target="EG11%20meeting%20summary%20-%20WG1%20Prague%202014.pptx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hyperlink" Target="EG%205%20meeting%20summary%20-%20WG1%20Prague%202014.ppt" TargetMode="External"/><Relationship Id="rId11" Type="http://schemas.openxmlformats.org/officeDocument/2006/relationships/hyperlink" Target="EG10%20meeting%20summary%20-%20WG1%20Prague%202014.pptx" TargetMode="External"/><Relationship Id="rId5" Type="http://schemas.openxmlformats.org/officeDocument/2006/relationships/hyperlink" Target="EG%204%20meeting%20summary%20-%20WG1%20Prague%202014.pptx" TargetMode="External"/><Relationship Id="rId10" Type="http://schemas.openxmlformats.org/officeDocument/2006/relationships/hyperlink" Target="EG%209%20meeting%20summary%20-%20WG1%20Prague%202014.pptx" TargetMode="External"/><Relationship Id="rId4" Type="http://schemas.openxmlformats.org/officeDocument/2006/relationships/hyperlink" Target="EG%203%20meeting%20summary%20-%20WG1%20Prague%202014.pptx" TargetMode="External"/><Relationship Id="rId9" Type="http://schemas.openxmlformats.org/officeDocument/2006/relationships/hyperlink" Target="EG%208%20meeting%20summary%20-%20WG1%20Prague%202014.pptx" TargetMode="External"/><Relationship Id="rId14" Type="http://schemas.openxmlformats.org/officeDocument/2006/relationships/hyperlink" Target="EG14%20meeting%20summary%20-%20WG1%20Prague%202014.ppt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CEN/TC 250/SC 7/WG1 Meeting</a:t>
            </a:r>
            <a:br>
              <a:rPr lang="en-GB" dirty="0" smtClean="0"/>
            </a:br>
            <a:r>
              <a:rPr lang="en-GB" dirty="0" smtClean="0"/>
              <a:t>Evolution of Eurocode 7</a:t>
            </a: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63500" marR="0" eaLnBrk="1" hangingPunct="1"/>
            <a:r>
              <a:rPr lang="en-GB" dirty="0" smtClean="0"/>
              <a:t>Andrew Bond (Chairman SC7)</a:t>
            </a:r>
          </a:p>
          <a:p>
            <a:pPr marL="63500" marR="0" eaLnBrk="1" hangingPunct="1"/>
            <a:r>
              <a:rPr lang="en-GB" dirty="0" smtClean="0"/>
              <a:t>Adriaan van Seters (Vice Chairman SC7/Convenor WG1)</a:t>
            </a:r>
          </a:p>
          <a:p>
            <a:pPr marL="63500" marR="0"/>
            <a:r>
              <a:rPr lang="en-GB" dirty="0" smtClean="0"/>
              <a:t>Mark Lurvink (Secretary SC7)</a:t>
            </a:r>
          </a:p>
        </p:txBody>
      </p:sp>
      <p:sp>
        <p:nvSpPr>
          <p:cNvPr id="5124" name="Footer Placeholder 5"/>
          <p:cNvSpPr>
            <a:spLocks noGrp="1"/>
          </p:cNvSpPr>
          <p:nvPr>
            <p:ph type="ftr" sz="quarter" idx="10"/>
          </p:nvPr>
        </p:nvSpPr>
        <p:spPr bwMode="auto">
          <a:xfrm>
            <a:off x="2843213" y="6408738"/>
            <a:ext cx="5800725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09537" indent="0"/>
            <a:r>
              <a:rPr lang="en-GB" sz="2000" dirty="0"/>
              <a:t>Task </a:t>
            </a:r>
            <a:r>
              <a:rPr lang="en-GB" sz="2000" dirty="0" smtClean="0"/>
              <a:t>1</a:t>
            </a:r>
            <a:br>
              <a:rPr lang="en-GB" sz="2000" dirty="0" smtClean="0"/>
            </a:br>
            <a:r>
              <a:rPr lang="en-GB" sz="2000" dirty="0" smtClean="0"/>
              <a:t>Harmonization/ease-of-use</a:t>
            </a:r>
            <a:endParaRPr lang="en-US" sz="2000" dirty="0"/>
          </a:p>
          <a:p>
            <a:pPr marL="566737" indent="-457200">
              <a:buFont typeface="+mj-lt"/>
              <a:buAutoNum type="arabicPeriod"/>
            </a:pPr>
            <a:r>
              <a:rPr lang="en-US" sz="2000" dirty="0" smtClean="0"/>
              <a:t>Reduction in number of National </a:t>
            </a:r>
            <a:r>
              <a:rPr lang="en-GB" sz="2000" dirty="0" smtClean="0"/>
              <a:t>Choices (NDPs) </a:t>
            </a:r>
          </a:p>
          <a:p>
            <a:pPr marL="566737" indent="-457200">
              <a:buFont typeface="+mj-lt"/>
              <a:buAutoNum type="arabicPeriod"/>
            </a:pPr>
            <a:r>
              <a:rPr lang="en-GB" sz="2000" dirty="0" smtClean="0"/>
              <a:t>Enhanced ease of use</a:t>
            </a:r>
          </a:p>
          <a:p>
            <a:pPr marL="566737" indent="-457200">
              <a:buFont typeface="+mj-lt"/>
              <a:buAutoNum type="arabicPeriod"/>
            </a:pPr>
            <a:r>
              <a:rPr lang="en-GB" sz="2000" dirty="0" smtClean="0"/>
              <a:t>Simplification of Design Approaches </a:t>
            </a:r>
          </a:p>
          <a:p>
            <a:pPr marL="566737" indent="-457200">
              <a:buFont typeface="+mj-lt"/>
              <a:buAutoNum type="arabicPeriod"/>
            </a:pPr>
            <a:r>
              <a:rPr lang="en-US" sz="2000" dirty="0" smtClean="0"/>
              <a:t>Reorganization of Eurocode 7 into 3 Parts 	</a:t>
            </a:r>
          </a:p>
          <a:p>
            <a:pPr marL="566737" indent="-457200">
              <a:buFont typeface="+mj-lt"/>
              <a:buAutoNum type="arabicPeriod"/>
            </a:pPr>
            <a:r>
              <a:rPr lang="en-US" sz="2000" dirty="0" smtClean="0"/>
              <a:t>Improvements to list of references and literature</a:t>
            </a:r>
          </a:p>
          <a:p>
            <a:pPr marL="566737" indent="-457200"/>
            <a:endParaRPr lang="en-GB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09537" indent="0"/>
            <a:r>
              <a:rPr lang="en-US" sz="2000" dirty="0" smtClean="0"/>
              <a:t>Task 2</a:t>
            </a:r>
          </a:p>
          <a:p>
            <a:pPr marL="109537" indent="0"/>
            <a:r>
              <a:rPr lang="en-GB" sz="2000" dirty="0"/>
              <a:t>General rules</a:t>
            </a:r>
            <a:endParaRPr lang="en-US" sz="2000" dirty="0" smtClean="0"/>
          </a:p>
          <a:p>
            <a:pPr marL="566737" indent="-457200">
              <a:buFont typeface="+mj-lt"/>
              <a:buAutoNum type="arabicPeriod"/>
            </a:pPr>
            <a:r>
              <a:rPr lang="en-US" sz="2000" dirty="0" smtClean="0"/>
              <a:t>Reduction </a:t>
            </a:r>
            <a:r>
              <a:rPr lang="en-US" sz="2000" dirty="0"/>
              <a:t>in number of National Choices (NDPs) 	</a:t>
            </a:r>
          </a:p>
          <a:p>
            <a:pPr marL="566737" indent="-457200">
              <a:buFont typeface="+mj-lt"/>
              <a:buAutoNum type="arabicPeriod"/>
            </a:pPr>
            <a:r>
              <a:rPr lang="en-GB" sz="2000" dirty="0"/>
              <a:t>Enhanced ease of use</a:t>
            </a:r>
          </a:p>
          <a:p>
            <a:pPr marL="566737" indent="-457200">
              <a:buFont typeface="+mj-lt"/>
              <a:buAutoNum type="arabicPeriod"/>
            </a:pPr>
            <a:r>
              <a:rPr lang="en-GB" sz="2000" dirty="0"/>
              <a:t>Reliability </a:t>
            </a:r>
            <a:r>
              <a:rPr lang="en-GB" sz="2000" dirty="0" smtClean="0"/>
              <a:t>discrimination</a:t>
            </a:r>
            <a:r>
              <a:rPr lang="en-GB" sz="2000" dirty="0"/>
              <a:t>	</a:t>
            </a:r>
          </a:p>
          <a:p>
            <a:pPr marL="566737" indent="-457200">
              <a:buFont typeface="+mj-lt"/>
              <a:buAutoNum type="arabicPeriod"/>
            </a:pPr>
            <a:r>
              <a:rPr lang="en-GB" sz="2000" dirty="0"/>
              <a:t>Ground water pressures 	</a:t>
            </a:r>
          </a:p>
          <a:p>
            <a:pPr marL="566737" indent="-457200">
              <a:buFont typeface="+mj-lt"/>
              <a:buAutoNum type="arabicPeriod"/>
            </a:pPr>
            <a:r>
              <a:rPr lang="en-GB" sz="2000" dirty="0"/>
              <a:t>Numerical models </a:t>
            </a:r>
          </a:p>
          <a:p>
            <a:pPr marL="566737" indent="-457200">
              <a:buFont typeface="+mj-lt"/>
              <a:buAutoNum type="arabicPeriod"/>
            </a:pPr>
            <a:r>
              <a:rPr lang="en-GB" sz="2000" dirty="0"/>
              <a:t>Alignment with EN 1990 </a:t>
            </a:r>
          </a:p>
          <a:p>
            <a:pPr marL="566737" indent="-457200">
              <a:buFont typeface="+mj-lt"/>
              <a:buAutoNum type="arabicPeriod"/>
            </a:pPr>
            <a:r>
              <a:rPr lang="en-GB" sz="2000" dirty="0"/>
              <a:t>Practical design examples</a:t>
            </a:r>
          </a:p>
          <a:p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Tasks 1 and 2, to start in 2015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2549508"/>
            <a:ext cx="4038600" cy="238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Phasing of programme of work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3323" y="1481138"/>
            <a:ext cx="248835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Public comments on current Eurocodes (Parts 1 and 2 of EN 1997)</a:t>
            </a:r>
          </a:p>
          <a:p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Correct</a:t>
            </a:r>
            <a:r>
              <a:rPr lang="en-GB" dirty="0" smtClean="0"/>
              <a:t> – Do any clauses require editorial or technical correction?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Clarify</a:t>
            </a:r>
            <a:r>
              <a:rPr lang="en-GB" dirty="0" smtClean="0"/>
              <a:t> – Which clauses would benefit from improvements in clarity?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Add</a:t>
            </a:r>
            <a:r>
              <a:rPr lang="en-GB" dirty="0" smtClean="0"/>
              <a:t> – Where should the scope of the EN be extended?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Remove</a:t>
            </a:r>
            <a:r>
              <a:rPr lang="en-GB" dirty="0" smtClean="0"/>
              <a:t> – Where could the EN be shortened?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Make cheaper </a:t>
            </a:r>
            <a:r>
              <a:rPr lang="en-GB" dirty="0" smtClean="0"/>
              <a:t>– Are </a:t>
            </a:r>
            <a:r>
              <a:rPr lang="en-GB" dirty="0"/>
              <a:t>there any clauses whose application </a:t>
            </a:r>
            <a:r>
              <a:rPr lang="en-GB" dirty="0" smtClean="0"/>
              <a:t>results in uneconomic construction?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/>
              <a:t>Make </a:t>
            </a:r>
            <a:r>
              <a:rPr lang="en-GB" b="1" dirty="0" smtClean="0"/>
              <a:t>easier </a:t>
            </a:r>
            <a:r>
              <a:rPr lang="en-GB" dirty="0"/>
              <a:t>– Are </a:t>
            </a:r>
            <a:r>
              <a:rPr lang="en-GB" dirty="0" smtClean="0"/>
              <a:t>there any clauses whose application necessitates excessive design effort?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Systematic Review of Eurocode </a:t>
            </a:r>
            <a:r>
              <a:rPr lang="en-GB" dirty="0" smtClean="0"/>
              <a:t>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2020 vision: future direction of Eurocode 7 ©2014 Geocentrix Ltd. All rights reserved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BB34B7-3005-4895-8EFE-9D58719A4F9C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4294967295"/>
          </p:nvPr>
        </p:nvSpPr>
        <p:spPr>
          <a:xfrm>
            <a:off x="0" y="6473825"/>
            <a:ext cx="928688" cy="306388"/>
          </a:xfrm>
          <a:prstGeom prst="rect">
            <a:avLst/>
          </a:prstGeom>
        </p:spPr>
        <p:txBody>
          <a:bodyPr/>
          <a:lstStyle/>
          <a:p>
            <a:fld id="{111F9BFD-4793-4C47-910D-802BCD5EF105}" type="datetime7">
              <a:rPr lang="en-GB" smtClean="0"/>
              <a:pPr/>
              <a:t>Nov-14</a:t>
            </a:fld>
            <a:endParaRPr lang="en-GB"/>
          </a:p>
        </p:txBody>
      </p:sp>
      <p:pic>
        <p:nvPicPr>
          <p:cNvPr id="11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374" y="1481138"/>
            <a:ext cx="3812252" cy="4525962"/>
          </a:xfrm>
        </p:spPr>
      </p:pic>
    </p:spTree>
    <p:extLst>
      <p:ext uri="{BB962C8B-B14F-4D97-AF65-F5344CB8AC3E}">
        <p14:creationId xmlns:p14="http://schemas.microsoft.com/office/powerpoint/2010/main" val="386117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8688611"/>
              </p:ext>
            </p:extLst>
          </p:nvPr>
        </p:nvGraphicFramePr>
        <p:xfrm>
          <a:off x="457200" y="1481138"/>
          <a:ext cx="823056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80"/>
                <a:gridCol w="685880"/>
                <a:gridCol w="685880"/>
                <a:gridCol w="685880"/>
                <a:gridCol w="685880"/>
                <a:gridCol w="685880"/>
                <a:gridCol w="685880"/>
                <a:gridCol w="685880"/>
                <a:gridCol w="685880"/>
                <a:gridCol w="685880"/>
                <a:gridCol w="685880"/>
                <a:gridCol w="6858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Q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BEL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CZE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DEU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DNK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FIN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FRA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GBR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IRL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NOR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SWE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ym typeface="Symbol"/>
                        </a:rPr>
                        <a:t></a:t>
                      </a:r>
                      <a:endParaRPr lang="en-GB" sz="1400" dirty="0"/>
                    </a:p>
                  </a:txBody>
                  <a:tcPr marL="124706" marR="124706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27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18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14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110</a:t>
                      </a:r>
                      <a:endParaRPr lang="en-GB" sz="1400" dirty="0"/>
                    </a:p>
                  </a:txBody>
                  <a:tcPr marL="124706" marR="124706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19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36</a:t>
                      </a:r>
                      <a:endParaRPr lang="en-GB" sz="1400" dirty="0"/>
                    </a:p>
                  </a:txBody>
                  <a:tcPr marL="124706" marR="124706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25</a:t>
                      </a:r>
                      <a:endParaRPr lang="en-GB" sz="1400" dirty="0"/>
                    </a:p>
                  </a:txBody>
                  <a:tcPr marL="124706" marR="124706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</a:t>
                      </a:r>
                      <a:endParaRPr lang="en-GB" sz="1400" dirty="0"/>
                    </a:p>
                  </a:txBody>
                  <a:tcPr marL="124706" marR="124706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 marL="124706" marR="124706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</a:t>
                      </a:r>
                      <a:endParaRPr lang="en-GB" sz="1400" dirty="0"/>
                    </a:p>
                  </a:txBody>
                  <a:tcPr marL="124706" marR="124706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ym typeface="Symbol"/>
                        </a:rPr>
                        <a:t>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38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17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47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18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16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11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12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28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marL="124706" marR="124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191</a:t>
                      </a:r>
                      <a:endParaRPr lang="en-GB" sz="1400" dirty="0"/>
                    </a:p>
                  </a:txBody>
                  <a:tcPr marL="124706" marR="124706"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Response to the Systematic Review of the Eurocode (EN 1990:2002)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06984" y="5373216"/>
            <a:ext cx="81291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191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comments received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552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0963275"/>
              </p:ext>
            </p:extLst>
          </p:nvPr>
        </p:nvGraphicFramePr>
        <p:xfrm>
          <a:off x="457200" y="1481138"/>
          <a:ext cx="8230272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376"/>
                <a:gridCol w="566564"/>
                <a:gridCol w="566564"/>
                <a:gridCol w="566564"/>
                <a:gridCol w="566564"/>
                <a:gridCol w="566564"/>
                <a:gridCol w="566564"/>
                <a:gridCol w="566564"/>
                <a:gridCol w="566564"/>
                <a:gridCol w="566564"/>
                <a:gridCol w="566564"/>
                <a:gridCol w="566564"/>
                <a:gridCol w="566564"/>
                <a:gridCol w="566564"/>
                <a:gridCol w="5665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Q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BEL</a:t>
                      </a:r>
                      <a:endParaRPr lang="en-GB" sz="12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CZE</a:t>
                      </a:r>
                      <a:endParaRPr lang="en-GB" sz="12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DEU</a:t>
                      </a:r>
                      <a:endParaRPr lang="en-GB" sz="12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DNK</a:t>
                      </a:r>
                      <a:endParaRPr lang="en-GB" sz="12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ESP</a:t>
                      </a:r>
                      <a:endParaRPr lang="en-GB" sz="12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FIN</a:t>
                      </a:r>
                      <a:endParaRPr lang="en-GB" sz="12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FRA</a:t>
                      </a:r>
                      <a:endParaRPr lang="en-GB" sz="12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GBR</a:t>
                      </a:r>
                      <a:endParaRPr lang="en-GB" sz="12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IRL</a:t>
                      </a:r>
                      <a:endParaRPr lang="en-GB" sz="12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NDL</a:t>
                      </a:r>
                      <a:endParaRPr lang="en-GB" sz="12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NOR</a:t>
                      </a:r>
                      <a:endParaRPr lang="en-GB" sz="12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PRT</a:t>
                      </a:r>
                      <a:endParaRPr lang="en-GB" sz="12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SWE</a:t>
                      </a:r>
                      <a:endParaRPr lang="en-GB" sz="12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ym typeface="Symbol"/>
                        </a:rPr>
                        <a:t>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164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12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40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13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253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24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15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107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33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59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12*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12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ym typeface="Symbol"/>
                        </a:rPr>
                        <a:t>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27*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29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262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12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64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453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 gridSpan="15"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*revised clauses (shown side-by-side)</a:t>
                      </a:r>
                      <a:endParaRPr lang="en-GB" sz="1400" dirty="0"/>
                    </a:p>
                  </a:txBody>
                  <a:tcPr marL="97980" marR="97980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 marL="97980" marR="97980"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Response to the Systematic Review of </a:t>
            </a:r>
            <a:r>
              <a:rPr lang="en-GB" dirty="0" err="1" smtClean="0"/>
              <a:t>Eurocode</a:t>
            </a:r>
            <a:r>
              <a:rPr lang="en-GB" dirty="0" smtClean="0"/>
              <a:t> 7 Part 1 (EN 1997-1:2004)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06984" y="5373216"/>
            <a:ext cx="81291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453 comments received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674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3115494"/>
              </p:ext>
            </p:extLst>
          </p:nvPr>
        </p:nvGraphicFramePr>
        <p:xfrm>
          <a:off x="457200" y="1481138"/>
          <a:ext cx="470301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77"/>
                <a:gridCol w="587877"/>
                <a:gridCol w="587877"/>
                <a:gridCol w="587877"/>
                <a:gridCol w="587877"/>
                <a:gridCol w="587877"/>
                <a:gridCol w="587877"/>
                <a:gridCol w="58787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Q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DEU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DNK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FIN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FRA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GBR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NOR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ym typeface="Symbol"/>
                        </a:rPr>
                        <a:t>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14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15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6*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ym typeface="Symbol"/>
                        </a:rPr>
                        <a:t>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7*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14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97980" marR="979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35</a:t>
                      </a:r>
                      <a:endParaRPr lang="en-GB" sz="1400" dirty="0"/>
                    </a:p>
                  </a:txBody>
                  <a:tcPr marL="97980" marR="97980"/>
                </a:tc>
              </a:tr>
              <a:tr h="370840">
                <a:tc gridSpan="8"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*revised clauses (shown side-by-side)</a:t>
                      </a:r>
                      <a:endParaRPr lang="en-GB" sz="1400" dirty="0"/>
                    </a:p>
                  </a:txBody>
                  <a:tcPr marL="97980" marR="97980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Response to the Systematic Review of Eurocode 7 Part 2 (EN 1997-2:2007)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02550" y="5373216"/>
            <a:ext cx="7738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35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comments received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89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566737" indent="-457200"/>
            <a:r>
              <a:rPr lang="en-GB" dirty="0" smtClean="0"/>
              <a:t>Planning for the next 5 years</a:t>
            </a:r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63500" marR="0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Meeting of CEN/TC 250/SC 7/WG1 </a:t>
            </a:r>
          </a:p>
          <a:p>
            <a:pPr marL="63500" marR="0"/>
            <a:r>
              <a:rPr lang="en-US" dirty="0" smtClean="0"/>
              <a:t>Evolution of Eurocode 7</a:t>
            </a:r>
            <a:endParaRPr lang="en-GB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SC7’s Evolution Groups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7664" y="1075161"/>
            <a:ext cx="6048672" cy="533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040560"/>
          </a:xfrm>
        </p:spPr>
        <p:txBody>
          <a:bodyPr/>
          <a:lstStyle/>
          <a:p>
            <a:r>
              <a:rPr lang="en-GB" dirty="0" smtClean="0"/>
              <a:t>Evolution Groups (x 12)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Officially part of SC7/WG1 ‘Evolution’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Forward planning and blue sky thinking; review of practice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Final Reports recommend changes to existing Eurocode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Finish their work by 2014/15</a:t>
            </a:r>
          </a:p>
          <a:p>
            <a:r>
              <a:rPr lang="en-GB" dirty="0" smtClean="0"/>
              <a:t>Project Teams (x 6)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Contracted to NEN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Implement changes based on consensus of views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Prepare text of new Eurocode</a:t>
            </a:r>
          </a:p>
          <a:p>
            <a:r>
              <a:rPr lang="en-GB" dirty="0"/>
              <a:t>Task Groups (x 6)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To be established under WG1</a:t>
            </a:r>
          </a:p>
          <a:p>
            <a:pPr>
              <a:buFont typeface="Arial" pitchFamily="34" charset="0"/>
              <a:buChar char="•"/>
            </a:pPr>
            <a:r>
              <a:rPr lang="en-GB" dirty="0"/>
              <a:t>Review </a:t>
            </a:r>
            <a:r>
              <a:rPr lang="en-GB" dirty="0" smtClean="0"/>
              <a:t>comments received through Systematic Review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Review work of PTs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Recommend acceptance of draft new Eurocode to SC7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Roles of Evolution Groups, Project Teams, and Task Groups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5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5256070"/>
              </p:ext>
            </p:extLst>
          </p:nvPr>
        </p:nvGraphicFramePr>
        <p:xfrm>
          <a:off x="457200" y="1481138"/>
          <a:ext cx="8229600" cy="476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2664296"/>
                <a:gridCol w="505090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Title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Evolution Group (</a:t>
                      </a:r>
                      <a:r>
                        <a:rPr lang="en-GB" strike="sngStrike" dirty="0" smtClean="0"/>
                        <a:t>to be disbanded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Harmonization</a:t>
                      </a:r>
                    </a:p>
                    <a:p>
                      <a:r>
                        <a:rPr lang="en-GB" b="1" dirty="0" smtClean="0"/>
                        <a:t>Ease-of-use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EG2 – Maintenance and ease-of-use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trike="sngStrike" dirty="0" smtClean="0"/>
                        <a:t>EG8 – Harmonization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General Rules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trike="sngStrike" dirty="0" smtClean="0"/>
                        <a:t>EG4 – Numerical methods</a:t>
                      </a:r>
                      <a:r>
                        <a:rPr lang="en-GB" dirty="0" smtClean="0"/>
                        <a:t>, EG6 – Seismic design, EG8, </a:t>
                      </a:r>
                      <a:r>
                        <a:rPr lang="en-GB" strike="sngStrike" dirty="0" smtClean="0"/>
                        <a:t>EG9 – Water pressures</a:t>
                      </a:r>
                      <a:r>
                        <a:rPr lang="en-GB" dirty="0" smtClean="0"/>
                        <a:t>, </a:t>
                      </a:r>
                      <a:r>
                        <a:rPr lang="en-GB" strike="sngStrike" dirty="0" smtClean="0"/>
                        <a:t>EG11</a:t>
                      </a:r>
                      <a:r>
                        <a:rPr lang="en-GB" strike="sngStrike" baseline="0" dirty="0" smtClean="0"/>
                        <a:t> – Characterization</a:t>
                      </a:r>
                      <a:r>
                        <a:rPr lang="en-GB" baseline="0" dirty="0" smtClean="0"/>
                        <a:t>, EG13 – Rock mechanics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Ground Investigation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EG2, EG6, EG11,</a:t>
                      </a:r>
                      <a:r>
                        <a:rPr lang="en-GB" baseline="0" dirty="0" smtClean="0"/>
                        <a:t> EG13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Foundations</a:t>
                      </a:r>
                    </a:p>
                    <a:p>
                      <a:r>
                        <a:rPr lang="en-GB" baseline="0" dirty="0" smtClean="0"/>
                        <a:t>Slopes</a:t>
                      </a:r>
                    </a:p>
                    <a:p>
                      <a:r>
                        <a:rPr lang="en-GB" baseline="0" dirty="0" smtClean="0"/>
                        <a:t>Ground improvement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EG3 – Model solutions, EG7 – Pile design, EG10 – Calculation models,</a:t>
                      </a:r>
                      <a:r>
                        <a:rPr lang="en-GB" baseline="0" dirty="0" smtClean="0"/>
                        <a:t> EG14 – Ground improvement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Retaining structures</a:t>
                      </a:r>
                    </a:p>
                    <a:p>
                      <a:r>
                        <a:rPr lang="en-GB" dirty="0" smtClean="0"/>
                        <a:t>Anchors</a:t>
                      </a:r>
                    </a:p>
                    <a:p>
                      <a:r>
                        <a:rPr lang="en-GB" dirty="0" smtClean="0"/>
                        <a:t>Reinforced ground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EG1 – Anchors, EG3, EG5 – Reinforced soil, EG10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Rock mechanics</a:t>
                      </a:r>
                    </a:p>
                    <a:p>
                      <a:r>
                        <a:rPr lang="en-GB" dirty="0" smtClean="0"/>
                        <a:t>Dynamic design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EG3, EG6, EG13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Mapping Project Teams to Evolution Groups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66737" indent="-457200">
              <a:buFont typeface="+mj-lt"/>
              <a:buAutoNum type="arabicPeriod"/>
            </a:pPr>
            <a:r>
              <a:rPr lang="en-GB" dirty="0" smtClean="0"/>
              <a:t>Welcome</a:t>
            </a:r>
          </a:p>
          <a:p>
            <a:pPr marL="566737" indent="-457200">
              <a:buFont typeface="+mj-lt"/>
              <a:buAutoNum type="arabicPeriod"/>
            </a:pPr>
            <a:r>
              <a:rPr lang="en-US" dirty="0" smtClean="0"/>
              <a:t>Progress towards the next generation of Eurocodes</a:t>
            </a:r>
          </a:p>
          <a:p>
            <a:pPr marL="566737" indent="-457200">
              <a:buFont typeface="+mj-lt"/>
              <a:buAutoNum type="arabicPeriod"/>
            </a:pPr>
            <a:r>
              <a:rPr lang="en-GB" dirty="0" smtClean="0"/>
              <a:t>Planning for the next 5 years</a:t>
            </a:r>
          </a:p>
          <a:p>
            <a:pPr marL="566737" indent="-457200">
              <a:buFont typeface="+mj-lt"/>
              <a:buAutoNum type="arabicPeriod"/>
            </a:pPr>
            <a:r>
              <a:rPr lang="en-GB" dirty="0" smtClean="0"/>
              <a:t>Programme for the ‘Experts Meeting’</a:t>
            </a:r>
          </a:p>
          <a:p>
            <a:pPr marL="566737" indent="-457200">
              <a:buFont typeface="+mj-lt"/>
              <a:buAutoNum type="arabicPeriod"/>
            </a:pPr>
            <a:r>
              <a:rPr lang="en-GB" dirty="0" smtClean="0"/>
              <a:t>Closing Plenary Session</a:t>
            </a:r>
          </a:p>
          <a:p>
            <a:pPr marL="566737" indent="-457200">
              <a:buFont typeface="+mj-lt"/>
              <a:buAutoNum type="arabicPeriod"/>
            </a:pPr>
            <a:endParaRPr lang="en-GB" dirty="0" smtClean="0"/>
          </a:p>
          <a:p>
            <a:pPr marL="566737" indent="-457200">
              <a:buFont typeface="+mj-lt"/>
              <a:buAutoNum type="arabicPeriod"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 of Opening Plenary Session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09537" indent="0"/>
            <a:r>
              <a:rPr lang="en-GB" sz="2000" dirty="0"/>
              <a:t>Task </a:t>
            </a:r>
            <a:r>
              <a:rPr lang="en-GB" sz="2000" dirty="0" smtClean="0"/>
              <a:t>1</a:t>
            </a:r>
            <a:br>
              <a:rPr lang="en-GB" sz="2000" dirty="0" smtClean="0"/>
            </a:br>
            <a:r>
              <a:rPr lang="en-GB" sz="2000" dirty="0" smtClean="0"/>
              <a:t>Harmonization/ease-of-use</a:t>
            </a:r>
            <a:endParaRPr lang="en-US" sz="2000" dirty="0"/>
          </a:p>
          <a:p>
            <a:pPr marL="566737" indent="-457200">
              <a:buFont typeface="+mj-lt"/>
              <a:buAutoNum type="arabicPeriod"/>
            </a:pPr>
            <a:r>
              <a:rPr lang="en-US" sz="2000" dirty="0" smtClean="0"/>
              <a:t>Reduction in number of National </a:t>
            </a:r>
            <a:r>
              <a:rPr lang="en-GB" sz="2000" dirty="0" smtClean="0"/>
              <a:t>Choices (NDPs) </a:t>
            </a:r>
          </a:p>
          <a:p>
            <a:pPr marL="566737" indent="-457200">
              <a:buFont typeface="+mj-lt"/>
              <a:buAutoNum type="arabicPeriod"/>
            </a:pPr>
            <a:r>
              <a:rPr lang="en-GB" sz="2000" dirty="0" smtClean="0"/>
              <a:t>Enhanced ease of use</a:t>
            </a:r>
          </a:p>
          <a:p>
            <a:pPr marL="566737" indent="-457200">
              <a:buFont typeface="+mj-lt"/>
              <a:buAutoNum type="arabicPeriod"/>
            </a:pPr>
            <a:r>
              <a:rPr lang="en-GB" sz="2000" dirty="0" smtClean="0"/>
              <a:t>Simplification of Design Approaches </a:t>
            </a:r>
          </a:p>
          <a:p>
            <a:pPr marL="566737" indent="-457200">
              <a:buFont typeface="+mj-lt"/>
              <a:buAutoNum type="arabicPeriod"/>
            </a:pPr>
            <a:r>
              <a:rPr lang="en-US" sz="2000" dirty="0" smtClean="0"/>
              <a:t>Reorganization of Eurocode 7 into 3 Parts 	</a:t>
            </a:r>
          </a:p>
          <a:p>
            <a:pPr marL="566737" indent="-457200">
              <a:buFont typeface="+mj-lt"/>
              <a:buAutoNum type="arabicPeriod"/>
            </a:pPr>
            <a:r>
              <a:rPr lang="en-US" sz="2000" dirty="0" smtClean="0"/>
              <a:t>Improvements to list of references and literature</a:t>
            </a:r>
          </a:p>
          <a:p>
            <a:pPr marL="566737" indent="-457200"/>
            <a:endParaRPr lang="en-GB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09537" indent="0"/>
            <a:r>
              <a:rPr lang="en-US" sz="2000" dirty="0" smtClean="0"/>
              <a:t>Task 2</a:t>
            </a:r>
          </a:p>
          <a:p>
            <a:pPr marL="109537" indent="0"/>
            <a:r>
              <a:rPr lang="en-GB" sz="2000" dirty="0"/>
              <a:t>General rules</a:t>
            </a:r>
            <a:endParaRPr lang="en-US" sz="2000" dirty="0" smtClean="0"/>
          </a:p>
          <a:p>
            <a:pPr marL="566737" indent="-457200">
              <a:buFont typeface="+mj-lt"/>
              <a:buAutoNum type="arabicPeriod"/>
            </a:pPr>
            <a:r>
              <a:rPr lang="en-US" sz="2000" dirty="0" smtClean="0"/>
              <a:t>Reduction </a:t>
            </a:r>
            <a:r>
              <a:rPr lang="en-US" sz="2000" dirty="0"/>
              <a:t>in number of National Choices (NDPs) 	</a:t>
            </a:r>
          </a:p>
          <a:p>
            <a:pPr marL="566737" indent="-457200">
              <a:buFont typeface="+mj-lt"/>
              <a:buAutoNum type="arabicPeriod"/>
            </a:pPr>
            <a:r>
              <a:rPr lang="en-GB" sz="2000" dirty="0"/>
              <a:t>Enhanced ease of use</a:t>
            </a:r>
          </a:p>
          <a:p>
            <a:pPr marL="566737" indent="-457200">
              <a:buFont typeface="+mj-lt"/>
              <a:buAutoNum type="arabicPeriod"/>
            </a:pPr>
            <a:r>
              <a:rPr lang="en-GB" sz="2000" dirty="0"/>
              <a:t>Reliability </a:t>
            </a:r>
            <a:r>
              <a:rPr lang="en-GB" sz="2000" dirty="0" smtClean="0"/>
              <a:t>discrimination</a:t>
            </a:r>
            <a:r>
              <a:rPr lang="en-GB" sz="2000" dirty="0"/>
              <a:t>	</a:t>
            </a:r>
          </a:p>
          <a:p>
            <a:pPr marL="566737" indent="-457200">
              <a:buFont typeface="+mj-lt"/>
              <a:buAutoNum type="arabicPeriod"/>
            </a:pPr>
            <a:r>
              <a:rPr lang="en-GB" sz="2000" dirty="0"/>
              <a:t>Ground water pressures 	</a:t>
            </a:r>
          </a:p>
          <a:p>
            <a:pPr marL="566737" indent="-457200">
              <a:buFont typeface="+mj-lt"/>
              <a:buAutoNum type="arabicPeriod"/>
            </a:pPr>
            <a:r>
              <a:rPr lang="en-GB" sz="2000" dirty="0"/>
              <a:t>Numerical models </a:t>
            </a:r>
          </a:p>
          <a:p>
            <a:pPr marL="566737" indent="-457200">
              <a:buFont typeface="+mj-lt"/>
              <a:buAutoNum type="arabicPeriod"/>
            </a:pPr>
            <a:r>
              <a:rPr lang="en-GB" sz="2000" dirty="0"/>
              <a:t>Alignment with EN 1990 </a:t>
            </a:r>
          </a:p>
          <a:p>
            <a:pPr marL="566737" indent="-457200">
              <a:buFont typeface="+mj-lt"/>
              <a:buAutoNum type="arabicPeriod"/>
            </a:pPr>
            <a:r>
              <a:rPr lang="en-GB" sz="2000" dirty="0"/>
              <a:t>Practical design examples</a:t>
            </a:r>
          </a:p>
          <a:p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Tasks 1 and 2, to start in 2015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451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Tasks 3–6, to start in 2016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2nd Meeting of CEN/TC 250/SC 7/WG1, Prague, Czech Republic, November 2014</a:t>
            </a:r>
            <a:endParaRPr lang="en-GB" dirty="0"/>
          </a:p>
        </p:txBody>
      </p:sp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267944"/>
              </p:ext>
            </p:extLst>
          </p:nvPr>
        </p:nvGraphicFramePr>
        <p:xfrm>
          <a:off x="323528" y="1628800"/>
          <a:ext cx="8568952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2592288"/>
                <a:gridCol w="5184576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Task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Title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Description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Ground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investigation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effectLst/>
                        </a:rPr>
                        <a:t>Revised EN 1997-2 with new/revised paragraphs and annexes. Ease of Use!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Pile and shallow foundations, slopes, ground improvement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In (new)</a:t>
                      </a:r>
                      <a:r>
                        <a:rPr lang="nl-NL" baseline="0" dirty="0" smtClean="0"/>
                        <a:t> EN 1997 Part 3: Sections 2–5 and new Annexes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effectLst/>
                        </a:rPr>
                        <a:t>Retaining structures, anchors, and reinforced ground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In (new)</a:t>
                      </a:r>
                      <a:r>
                        <a:rPr lang="nl-NL" baseline="0" dirty="0" smtClean="0"/>
                        <a:t> EN 1997 Part 3: Sections 6-8 and new Annexes</a:t>
                      </a:r>
                      <a:endParaRPr lang="nl-NL" dirty="0" smtClean="0"/>
                    </a:p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Rock mechanics and</a:t>
                      </a:r>
                    </a:p>
                    <a:p>
                      <a:r>
                        <a:rPr lang="en-GB" dirty="0" smtClean="0"/>
                        <a:t>dynamic design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New/revised content in EN1997</a:t>
                      </a:r>
                      <a:r>
                        <a:rPr lang="nl-NL" baseline="0" dirty="0" smtClean="0"/>
                        <a:t> Parts 1, 2 and 3, (possibly) EN 1998-5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995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Review </a:t>
            </a:r>
            <a:r>
              <a:rPr lang="en-GB" dirty="0"/>
              <a:t>comments received through Systematic </a:t>
            </a:r>
            <a:r>
              <a:rPr lang="en-GB" dirty="0" smtClean="0"/>
              <a:t>Review</a:t>
            </a:r>
          </a:p>
          <a:p>
            <a:pPr marL="630238" lvl="2" indent="0"/>
            <a:r>
              <a:rPr lang="en-GB" dirty="0" smtClean="0"/>
              <a:t>- 	Start 2015</a:t>
            </a: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/>
              <a:t>Review </a:t>
            </a:r>
            <a:r>
              <a:rPr lang="en-GB" dirty="0" smtClean="0"/>
              <a:t>work </a:t>
            </a:r>
            <a:r>
              <a:rPr lang="en-GB" dirty="0"/>
              <a:t>of </a:t>
            </a:r>
            <a:r>
              <a:rPr lang="en-GB" dirty="0" smtClean="0"/>
              <a:t>Project Teams</a:t>
            </a:r>
          </a:p>
          <a:p>
            <a:pPr marL="915988" lvl="2" indent="-285750">
              <a:buFontTx/>
              <a:buChar char="-"/>
            </a:pPr>
            <a:r>
              <a:rPr lang="en-GB" dirty="0" smtClean="0"/>
              <a:t>Investigate special topics at request of Project Teams</a:t>
            </a:r>
          </a:p>
          <a:p>
            <a:pPr marL="915988" lvl="2" indent="-285750">
              <a:buFontTx/>
              <a:buChar char="-"/>
            </a:pPr>
            <a:r>
              <a:rPr lang="en-GB" dirty="0" smtClean="0"/>
              <a:t>Interim reviews of parts of text</a:t>
            </a:r>
          </a:p>
          <a:p>
            <a:pPr marL="915988" lvl="2" indent="-285750">
              <a:buFontTx/>
              <a:buChar char="-"/>
            </a:pPr>
            <a:r>
              <a:rPr lang="en-GB" dirty="0" smtClean="0"/>
              <a:t>Two official reviews of PT-text after 1-2 year and 2-3 year work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Recommend </a:t>
            </a:r>
            <a:r>
              <a:rPr lang="en-GB" dirty="0"/>
              <a:t>acceptance of draft new Eurocode to </a:t>
            </a:r>
            <a:r>
              <a:rPr lang="en-GB" dirty="0" smtClean="0"/>
              <a:t>SC7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Size of Task Groups – around 10-20 persons (bigger than EGs)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Task </a:t>
            </a:r>
            <a:r>
              <a:rPr lang="nl-NL" dirty="0"/>
              <a:t>G</a:t>
            </a:r>
            <a:r>
              <a:rPr lang="nl-NL" dirty="0" smtClean="0"/>
              <a:t>roups – start 2015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326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332"/>
          </a:xfrm>
        </p:spPr>
        <p:txBody>
          <a:bodyPr/>
          <a:lstStyle/>
          <a:p>
            <a:pPr marL="452437" indent="-342900">
              <a:buFont typeface="Arial" panose="020B0604020202020204" pitchFamily="34" charset="0"/>
              <a:buChar char="•"/>
            </a:pP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are:</a:t>
            </a:r>
          </a:p>
          <a:p>
            <a:pPr marL="946150" lvl="2" indent="-342900">
              <a:buFont typeface="Arial" panose="020B0604020202020204" pitchFamily="34" charset="0"/>
              <a:buChar char="•"/>
            </a:pPr>
            <a:r>
              <a:rPr lang="nl-NL" dirty="0" err="1" smtClean="0"/>
              <a:t>Interested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bring</a:t>
            </a:r>
            <a:r>
              <a:rPr lang="nl-NL" dirty="0" smtClean="0"/>
              <a:t> out a new Eurocode 7 </a:t>
            </a:r>
          </a:p>
          <a:p>
            <a:pPr marL="946150" lvl="2" indent="-342900">
              <a:buFont typeface="Arial" panose="020B0604020202020204" pitchFamily="34" charset="0"/>
              <a:buChar char="•"/>
            </a:pPr>
            <a:r>
              <a:rPr lang="nl-NL" dirty="0" smtClean="0"/>
              <a:t>Specialist on a </a:t>
            </a:r>
            <a:r>
              <a:rPr lang="nl-NL" dirty="0" err="1" smtClean="0"/>
              <a:t>geotechnical</a:t>
            </a:r>
            <a:r>
              <a:rPr lang="nl-NL" dirty="0" smtClean="0"/>
              <a:t> Topic – design, </a:t>
            </a:r>
            <a:r>
              <a:rPr lang="nl-NL" dirty="0" err="1" smtClean="0"/>
              <a:t>testing</a:t>
            </a:r>
            <a:r>
              <a:rPr lang="nl-NL" dirty="0" smtClean="0"/>
              <a:t>, </a:t>
            </a:r>
            <a:r>
              <a:rPr lang="nl-NL" dirty="0" err="1" smtClean="0"/>
              <a:t>execution</a:t>
            </a:r>
            <a:r>
              <a:rPr lang="nl-NL" dirty="0" smtClean="0"/>
              <a:t> </a:t>
            </a:r>
            <a:r>
              <a:rPr lang="nl-NL" dirty="0" err="1" smtClean="0"/>
              <a:t>etc</a:t>
            </a:r>
            <a:endParaRPr lang="nl-NL" dirty="0"/>
          </a:p>
          <a:p>
            <a:pPr marL="946150" lvl="2" indent="-342900">
              <a:buFont typeface="Arial" panose="020B0604020202020204" pitchFamily="34" charset="0"/>
              <a:buChar char="•"/>
            </a:pPr>
            <a:r>
              <a:rPr lang="nl-NL" dirty="0" err="1" smtClean="0"/>
              <a:t>Available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the </a:t>
            </a:r>
            <a:r>
              <a:rPr lang="nl-NL" dirty="0" err="1" smtClean="0"/>
              <a:t>period</a:t>
            </a:r>
            <a:r>
              <a:rPr lang="nl-NL" dirty="0" smtClean="0"/>
              <a:t> up </a:t>
            </a:r>
            <a:r>
              <a:rPr lang="nl-NL" dirty="0" err="1" smtClean="0"/>
              <a:t>to</a:t>
            </a:r>
            <a:r>
              <a:rPr lang="nl-NL" dirty="0" smtClean="0"/>
              <a:t> 2020</a:t>
            </a:r>
          </a:p>
          <a:p>
            <a:pPr marL="452437" indent="-342900">
              <a:buFont typeface="Arial" panose="020B0604020202020204" pitchFamily="34" charset="0"/>
              <a:buChar char="•"/>
            </a:pPr>
            <a:r>
              <a:rPr lang="nl-NL" dirty="0" smtClean="0"/>
              <a:t>SC7 </a:t>
            </a:r>
            <a:r>
              <a:rPr lang="nl-NL" dirty="0" err="1" smtClean="0"/>
              <a:t>needs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as member of a </a:t>
            </a:r>
            <a:r>
              <a:rPr lang="nl-NL" dirty="0" err="1" smtClean="0"/>
              <a:t>Task</a:t>
            </a:r>
            <a:r>
              <a:rPr lang="nl-NL" dirty="0" smtClean="0"/>
              <a:t> Group</a:t>
            </a:r>
          </a:p>
          <a:p>
            <a:pPr marL="452437" indent="-34290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452437" indent="-342900">
              <a:buFont typeface="Arial" panose="020B0604020202020204" pitchFamily="34" charset="0"/>
              <a:buChar char="•"/>
            </a:pPr>
            <a:r>
              <a:rPr lang="nl-NL" dirty="0" smtClean="0"/>
              <a:t>Mark Lurvink (</a:t>
            </a:r>
            <a:r>
              <a:rPr lang="nl-NL" dirty="0" err="1" smtClean="0"/>
              <a:t>secretary</a:t>
            </a:r>
            <a:r>
              <a:rPr lang="nl-NL" dirty="0" smtClean="0"/>
              <a:t>)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send</a:t>
            </a:r>
            <a:r>
              <a:rPr lang="nl-NL" dirty="0" smtClean="0"/>
              <a:t> a </a:t>
            </a:r>
            <a:r>
              <a:rPr lang="nl-NL" dirty="0" err="1" smtClean="0"/>
              <a:t>formal</a:t>
            </a:r>
            <a:r>
              <a:rPr lang="nl-NL" dirty="0" smtClean="0"/>
              <a:t> </a:t>
            </a:r>
            <a:r>
              <a:rPr lang="nl-NL" dirty="0" err="1" smtClean="0"/>
              <a:t>invitation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National Standards </a:t>
            </a:r>
            <a:r>
              <a:rPr lang="nl-NL" dirty="0" err="1" smtClean="0"/>
              <a:t>Bodies</a:t>
            </a:r>
            <a:r>
              <a:rPr lang="nl-NL" dirty="0" smtClean="0"/>
              <a:t>. </a:t>
            </a:r>
            <a:r>
              <a:rPr lang="nl-NL" dirty="0" err="1" smtClean="0"/>
              <a:t>Answers</a:t>
            </a:r>
            <a:r>
              <a:rPr lang="nl-NL" dirty="0" smtClean="0"/>
              <a:t> at </a:t>
            </a:r>
            <a:r>
              <a:rPr lang="nl-NL" dirty="0" err="1" smtClean="0"/>
              <a:t>March</a:t>
            </a:r>
            <a:r>
              <a:rPr lang="nl-NL" dirty="0" smtClean="0"/>
              <a:t> 1st, 2015</a:t>
            </a:r>
          </a:p>
          <a:p>
            <a:pPr marL="452437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452437" indent="-342900">
              <a:buFont typeface="Arial" panose="020B0604020202020204" pitchFamily="34" charset="0"/>
              <a:buChar char="•"/>
            </a:pPr>
            <a:r>
              <a:rPr lang="nl-NL" dirty="0" smtClean="0"/>
              <a:t>EG0 will look at formation of TGs. Convenor and Secretary of TGs will be appointed in April 2015 – SC7-meeting</a:t>
            </a:r>
          </a:p>
          <a:p>
            <a:pPr marL="452437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452437" indent="-342900">
              <a:buFont typeface="Arial" panose="020B0604020202020204" pitchFamily="34" charset="0"/>
              <a:buChar char="•"/>
            </a:pPr>
            <a:r>
              <a:rPr lang="nl-NL" dirty="0" smtClean="0"/>
              <a:t>TGs start after summer 2015 – completion of all EGs </a:t>
            </a:r>
          </a:p>
          <a:p>
            <a:pPr marL="452437" indent="-34290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452437" indent="-342900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Now is the time to join Task Groups…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748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/>
            <a:r>
              <a:rPr lang="nl-NL" sz="2400" dirty="0" smtClean="0"/>
              <a:t>Summary</a:t>
            </a:r>
          </a:p>
          <a:p>
            <a:pPr marL="452437" indent="-342900">
              <a:buFont typeface="Arial" panose="020B0604020202020204" pitchFamily="34" charset="0"/>
              <a:buChar char="•"/>
            </a:pPr>
            <a:r>
              <a:rPr lang="nl-NL" dirty="0" err="1" smtClean="0"/>
              <a:t>All</a:t>
            </a:r>
            <a:r>
              <a:rPr lang="nl-NL" dirty="0" smtClean="0"/>
              <a:t> </a:t>
            </a:r>
            <a:r>
              <a:rPr lang="nl-NL" dirty="0" err="1" smtClean="0"/>
              <a:t>Evolution</a:t>
            </a:r>
            <a:r>
              <a:rPr lang="nl-NL" dirty="0" smtClean="0"/>
              <a:t> </a:t>
            </a:r>
            <a:r>
              <a:rPr lang="nl-NL" dirty="0" err="1" smtClean="0"/>
              <a:t>Groups</a:t>
            </a:r>
            <a:r>
              <a:rPr lang="nl-NL" dirty="0" smtClean="0"/>
              <a:t> </a:t>
            </a:r>
            <a:r>
              <a:rPr lang="nl-NL" dirty="0" err="1" smtClean="0"/>
              <a:t>will</a:t>
            </a:r>
            <a:r>
              <a:rPr lang="nl-NL" dirty="0" smtClean="0"/>
              <a:t> finish in 2014/2015</a:t>
            </a:r>
          </a:p>
          <a:p>
            <a:pPr marL="452437" indent="-34290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452437" indent="-342900">
              <a:buFont typeface="Arial" panose="020B0604020202020204" pitchFamily="34" charset="0"/>
              <a:buChar char="•"/>
            </a:pPr>
            <a:r>
              <a:rPr lang="nl-NL" dirty="0" smtClean="0"/>
              <a:t>6 Project Teams will draft new Eurocode text</a:t>
            </a:r>
          </a:p>
          <a:p>
            <a:pPr marL="365125" lvl="1" indent="0"/>
            <a:r>
              <a:rPr lang="nl-NL" dirty="0" smtClean="0"/>
              <a:t>	</a:t>
            </a:r>
            <a:r>
              <a:rPr lang="nl-NL" sz="2000" dirty="0" smtClean="0"/>
              <a:t>- PT1 </a:t>
            </a:r>
            <a:r>
              <a:rPr lang="nl-NL" sz="2000" dirty="0" err="1" smtClean="0"/>
              <a:t>and</a:t>
            </a:r>
            <a:r>
              <a:rPr lang="nl-NL" sz="2000" dirty="0" smtClean="0"/>
              <a:t> PT2 </a:t>
            </a:r>
            <a:r>
              <a:rPr lang="nl-NL" sz="2000" dirty="0" err="1" smtClean="0"/>
              <a:t>will</a:t>
            </a:r>
            <a:r>
              <a:rPr lang="nl-NL" sz="2000" dirty="0" smtClean="0"/>
              <a:t> start in </a:t>
            </a:r>
            <a:r>
              <a:rPr lang="nl-NL" sz="2000" dirty="0" err="1" smtClean="0"/>
              <a:t>summer</a:t>
            </a:r>
            <a:r>
              <a:rPr lang="nl-NL" sz="2000" dirty="0" smtClean="0"/>
              <a:t> 2015, </a:t>
            </a:r>
            <a:r>
              <a:rPr lang="nl-NL" sz="2000" dirty="0" err="1" smtClean="0"/>
              <a:t>others</a:t>
            </a:r>
            <a:r>
              <a:rPr lang="nl-NL" sz="2000" dirty="0" smtClean="0"/>
              <a:t> in 2016</a:t>
            </a:r>
          </a:p>
          <a:p>
            <a:pPr marL="452437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452437" indent="-342900">
              <a:buFont typeface="Arial" panose="020B0604020202020204" pitchFamily="34" charset="0"/>
              <a:buChar char="•"/>
            </a:pPr>
            <a:r>
              <a:rPr lang="nl-NL" dirty="0" smtClean="0"/>
              <a:t>6 </a:t>
            </a:r>
            <a:r>
              <a:rPr lang="nl-NL" dirty="0" err="1" smtClean="0"/>
              <a:t>Task</a:t>
            </a:r>
            <a:r>
              <a:rPr lang="nl-NL" dirty="0" smtClean="0"/>
              <a:t> </a:t>
            </a:r>
            <a:r>
              <a:rPr lang="nl-NL" dirty="0" err="1" smtClean="0"/>
              <a:t>Groups</a:t>
            </a:r>
            <a:r>
              <a:rPr lang="nl-NL" dirty="0" smtClean="0"/>
              <a:t> </a:t>
            </a:r>
            <a:r>
              <a:rPr lang="nl-NL" dirty="0" err="1" smtClean="0"/>
              <a:t>will</a:t>
            </a:r>
            <a:r>
              <a:rPr lang="nl-NL" dirty="0" smtClean="0"/>
              <a:t> review </a:t>
            </a:r>
            <a:r>
              <a:rPr lang="nl-NL" dirty="0" err="1" smtClean="0"/>
              <a:t>and</a:t>
            </a:r>
            <a:r>
              <a:rPr lang="nl-NL" dirty="0" smtClean="0"/>
              <a:t> support Project Teams</a:t>
            </a:r>
          </a:p>
          <a:p>
            <a:pPr marL="603250" lvl="2" indent="0"/>
            <a:r>
              <a:rPr lang="nl-NL" dirty="0" smtClean="0"/>
              <a:t>	</a:t>
            </a:r>
            <a:r>
              <a:rPr lang="nl-NL" sz="2000" dirty="0" smtClean="0"/>
              <a:t>- Start in </a:t>
            </a:r>
            <a:r>
              <a:rPr lang="nl-NL" sz="2000" dirty="0" err="1" smtClean="0"/>
              <a:t>autumn</a:t>
            </a:r>
            <a:r>
              <a:rPr lang="nl-NL" sz="2000" dirty="0" smtClean="0"/>
              <a:t> 2015</a:t>
            </a:r>
            <a:r>
              <a:rPr lang="nl-NL" dirty="0" smtClean="0"/>
              <a:t>	 </a:t>
            </a:r>
          </a:p>
          <a:p>
            <a:pPr marL="452437" indent="-34290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452437" indent="-342900">
              <a:buFont typeface="Arial" panose="020B0604020202020204" pitchFamily="34" charset="0"/>
              <a:buChar char="•"/>
            </a:pPr>
            <a:r>
              <a:rPr lang="nl-NL" dirty="0" err="1" smtClean="0"/>
              <a:t>Two</a:t>
            </a:r>
            <a:r>
              <a:rPr lang="nl-NL" dirty="0" smtClean="0"/>
              <a:t> </a:t>
            </a:r>
            <a:r>
              <a:rPr lang="nl-NL" dirty="0" err="1" smtClean="0"/>
              <a:t>general</a:t>
            </a:r>
            <a:r>
              <a:rPr lang="nl-NL" dirty="0" smtClean="0"/>
              <a:t> meetings </a:t>
            </a:r>
            <a:r>
              <a:rPr lang="nl-NL" dirty="0" err="1" smtClean="0"/>
              <a:t>each</a:t>
            </a:r>
            <a:r>
              <a:rPr lang="nl-NL" dirty="0" smtClean="0"/>
              <a:t> </a:t>
            </a:r>
            <a:r>
              <a:rPr lang="nl-NL" dirty="0" err="1" smtClean="0"/>
              <a:t>year</a:t>
            </a:r>
            <a:r>
              <a:rPr lang="nl-NL" dirty="0" smtClean="0"/>
              <a:t>:</a:t>
            </a:r>
          </a:p>
          <a:p>
            <a:pPr marL="365125" lvl="1" indent="0"/>
            <a:r>
              <a:rPr lang="nl-NL" dirty="0" smtClean="0"/>
              <a:t>	</a:t>
            </a:r>
            <a:r>
              <a:rPr lang="nl-NL" sz="2000" dirty="0" smtClean="0"/>
              <a:t>- </a:t>
            </a:r>
            <a:r>
              <a:rPr lang="nl-NL" sz="2000" dirty="0" err="1" smtClean="0"/>
              <a:t>Administrative</a:t>
            </a:r>
            <a:r>
              <a:rPr lang="nl-NL" sz="2000" dirty="0" smtClean="0"/>
              <a:t> SC7-meeting in April </a:t>
            </a:r>
          </a:p>
          <a:p>
            <a:pPr marL="109537" indent="0"/>
            <a:r>
              <a:rPr lang="nl-NL" dirty="0" smtClean="0"/>
              <a:t>	- WG1 – meeting in November</a:t>
            </a:r>
            <a:endParaRPr lang="nl-NL" dirty="0"/>
          </a:p>
          <a:p>
            <a:pPr marL="452437" indent="-342900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/>
          <a:lstStyle/>
          <a:p>
            <a:r>
              <a:rPr lang="nl-NL" dirty="0" smtClean="0"/>
              <a:t>Next </a:t>
            </a:r>
            <a:r>
              <a:rPr lang="nl-NL" dirty="0" err="1" smtClean="0"/>
              <a:t>period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2020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 Eurocode 7 </a:t>
            </a:r>
            <a:r>
              <a:rPr lang="nl-NL" dirty="0" err="1" smtClean="0"/>
              <a:t>version</a:t>
            </a:r>
            <a:r>
              <a:rPr lang="nl-NL" dirty="0" smtClean="0"/>
              <a:t> 2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10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566737" indent="-457200"/>
            <a:r>
              <a:rPr lang="en-GB" dirty="0" smtClean="0"/>
              <a:t>Programme for WG1 Meeting</a:t>
            </a:r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63500" marR="0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Meeting of CEN/TC 250/SC 7/WG1 </a:t>
            </a:r>
          </a:p>
          <a:p>
            <a:pPr marL="63500" marR="0"/>
            <a:r>
              <a:rPr lang="en-US" dirty="0" smtClean="0"/>
              <a:t>Evolution of Eurocode 7</a:t>
            </a:r>
            <a:endParaRPr lang="en-GB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0298341"/>
              </p:ext>
            </p:extLst>
          </p:nvPr>
        </p:nvGraphicFramePr>
        <p:xfrm>
          <a:off x="457200" y="1481138"/>
          <a:ext cx="8229600" cy="372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80"/>
                <a:gridCol w="1748780"/>
                <a:gridCol w="1748780"/>
                <a:gridCol w="1748780"/>
                <a:gridCol w="174878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Time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Room 1 (A)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Room 2 (B))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Room 3 (C)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Room 4 (D)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09.30-10.15</a:t>
                      </a:r>
                      <a:endParaRPr lang="en-GB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sz="1600" dirty="0" smtClean="0"/>
                        <a:t>Plenary Session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27007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10.15-10.45</a:t>
                      </a:r>
                      <a:endParaRPr lang="en-GB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sz="1600" dirty="0" smtClean="0"/>
                        <a:t>Break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10.45-12.30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EG10 Calculation models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EG2 Maintenance &amp; ease-of-use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EG4 Numerical methods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EG9 Water pressures</a:t>
                      </a:r>
                    </a:p>
                  </a:txBody>
                  <a:tcPr/>
                </a:tc>
              </a:tr>
              <a:tr h="300414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12.30-13.30</a:t>
                      </a:r>
                      <a:endParaRPr lang="en-GB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Lunch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50475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13.30-15.15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EG8 Harmonization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kern="1200" dirty="0" smtClean="0"/>
                        <a:t>EG6 Seismic design</a:t>
                      </a:r>
                      <a:endParaRPr kumimoji="0" lang="en-GB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EG5 Reinforced soil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EG14 Ground improvement</a:t>
                      </a:r>
                    </a:p>
                  </a:txBody>
                  <a:tcPr/>
                </a:tc>
              </a:tr>
              <a:tr h="21366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15.15-15.45</a:t>
                      </a:r>
                      <a:endParaRPr lang="en-GB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Break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43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15.45-17.30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EG7 Pile design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EG13 Rock mechanics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EG11 </a:t>
                      </a:r>
                      <a:r>
                        <a:rPr lang="en-GB" sz="1600" dirty="0" err="1" smtClean="0"/>
                        <a:t>Charac-terization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EG4 Numerical methods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Programme of SC7/WG1 meeting - Thursday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2489668"/>
              </p:ext>
            </p:extLst>
          </p:nvPr>
        </p:nvGraphicFramePr>
        <p:xfrm>
          <a:off x="457200" y="1481138"/>
          <a:ext cx="8229600" cy="4122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80"/>
                <a:gridCol w="1748780"/>
                <a:gridCol w="1748780"/>
                <a:gridCol w="1748780"/>
                <a:gridCol w="174878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Time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Room 1 (A)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Room 2 (B)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Room 3 (C)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Room 4 (D)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08.30-10.15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EG7 Pile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EG14 Ground improvement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EG5 Reinforced soil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EG13 Rock mechanics</a:t>
                      </a:r>
                    </a:p>
                  </a:txBody>
                  <a:tcPr/>
                </a:tc>
              </a:tr>
              <a:tr h="27007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10.15-10.30</a:t>
                      </a:r>
                      <a:endParaRPr lang="en-GB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sz="1600" dirty="0" smtClean="0"/>
                        <a:t>Break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10.45-12.30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EG8 Harmonization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EG9 Water pressures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trike="noStrike" dirty="0" smtClean="0"/>
                        <a:t>EG3 Model solutions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EG11 </a:t>
                      </a:r>
                      <a:r>
                        <a:rPr lang="en-GB" sz="1600" dirty="0" err="1" smtClean="0"/>
                        <a:t>Charac-terization</a:t>
                      </a:r>
                      <a:endParaRPr lang="en-GB" sz="1600" dirty="0" smtClean="0"/>
                    </a:p>
                  </a:txBody>
                  <a:tcPr/>
                </a:tc>
              </a:tr>
              <a:tr h="300414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12.30-13.30</a:t>
                      </a:r>
                      <a:endParaRPr lang="en-GB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Lunch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50475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13.30-15.15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EG10 Calculation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kern="1200" dirty="0" smtClean="0"/>
                        <a:t>EG6 Seismic design</a:t>
                      </a:r>
                      <a:endParaRPr kumimoji="0" lang="en-GB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EG3 Model solutions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EG2 Maintenance &amp; ease-of-use</a:t>
                      </a:r>
                    </a:p>
                  </a:txBody>
                  <a:tcPr/>
                </a:tc>
              </a:tr>
              <a:tr h="21366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15.15-15.45</a:t>
                      </a:r>
                      <a:endParaRPr lang="en-GB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Break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43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15.45-16.45</a:t>
                      </a:r>
                      <a:endParaRPr lang="en-GB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Plenary Session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</a:tr>
              <a:tr h="382438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Ad hoc follow-on sessions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Programme of SC7/WG1 meeting - Friday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Special request from EG13…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124" y="1481138"/>
            <a:ext cx="6471752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406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Room layout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207" y="1481138"/>
            <a:ext cx="5733585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511390" y="4437112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96136" y="4454624"/>
            <a:ext cx="68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40151" y="2924944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40152" y="1772816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564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566737" indent="-457200"/>
            <a:r>
              <a:rPr lang="en-GB" dirty="0" smtClean="0"/>
              <a:t>Welcome</a:t>
            </a:r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63500" marR="0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Meeting of CEN/TC 250/SC 7/WG1 </a:t>
            </a:r>
          </a:p>
          <a:p>
            <a:pPr marL="63500" marR="0"/>
            <a:r>
              <a:rPr lang="en-US" dirty="0" smtClean="0"/>
              <a:t>Evolution of Eurocode 7</a:t>
            </a:r>
            <a:endParaRPr lang="en-GB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Closing Plenary Session: Friday 15.45-16.45 (1 hours)</a:t>
            </a:r>
          </a:p>
          <a:p>
            <a:pPr marL="566737" indent="-457200">
              <a:buFont typeface="+mj-lt"/>
              <a:buAutoNum type="arabicPeriod"/>
            </a:pPr>
            <a:r>
              <a:rPr lang="en-GB" dirty="0" smtClean="0"/>
              <a:t>Each EG Convenor to present 3 minute summary of progress (10 x 3 minutes = 30 minutes)</a:t>
            </a:r>
          </a:p>
          <a:p>
            <a:pPr marL="822325" lvl="1" indent="-457200">
              <a:buFont typeface="+mj-lt"/>
              <a:buAutoNum type="arabicPeriod"/>
            </a:pPr>
            <a:r>
              <a:rPr lang="en-GB" dirty="0" smtClean="0"/>
              <a:t>2 slides maximum</a:t>
            </a:r>
          </a:p>
          <a:p>
            <a:pPr marL="822325" lvl="1" indent="-457200">
              <a:buFont typeface="+mj-lt"/>
              <a:buAutoNum type="arabicPeriod"/>
            </a:pPr>
            <a:r>
              <a:rPr lang="en-GB" dirty="0" smtClean="0"/>
              <a:t>2 minutes for questions from the floor</a:t>
            </a:r>
          </a:p>
          <a:p>
            <a:pPr marL="566737" indent="-457200">
              <a:buFont typeface="+mj-lt"/>
              <a:buAutoNum type="arabicPeriod"/>
            </a:pPr>
            <a:r>
              <a:rPr lang="en-GB" dirty="0" smtClean="0"/>
              <a:t>Each EG to prepare own notes of this meeting for uploading to </a:t>
            </a:r>
            <a:r>
              <a:rPr lang="en-GB" dirty="0" err="1" smtClean="0"/>
              <a:t>LiveLink</a:t>
            </a:r>
            <a:endParaRPr lang="en-GB" dirty="0" smtClean="0"/>
          </a:p>
          <a:p>
            <a:pPr marL="566737" indent="-457200">
              <a:buFont typeface="+mj-lt"/>
              <a:buAutoNum type="arabicPeriod"/>
            </a:pPr>
            <a:r>
              <a:rPr lang="en-GB" dirty="0" smtClean="0"/>
              <a:t>Each EG to prepare revised version of Final/Interim Report for handing over to PTs – deadline 31</a:t>
            </a:r>
            <a:r>
              <a:rPr lang="en-GB" baseline="30000" dirty="0" smtClean="0"/>
              <a:t>st</a:t>
            </a:r>
            <a:r>
              <a:rPr lang="en-GB" dirty="0" smtClean="0"/>
              <a:t> January 2015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Closing Plenary Session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Ivan Vanicek will explain…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note about lunch…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1347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i="1" dirty="0" smtClean="0"/>
              <a:t>Who?</a:t>
            </a:r>
            <a:r>
              <a:rPr lang="en-US" sz="2000" dirty="0" smtClean="0"/>
              <a:t> </a:t>
            </a:r>
          </a:p>
          <a:p>
            <a:r>
              <a:rPr lang="pl-PL" sz="2000" dirty="0" smtClean="0"/>
              <a:t>ARCADIS </a:t>
            </a:r>
            <a:r>
              <a:rPr lang="pl-PL" sz="2000" dirty="0"/>
              <a:t>CZ a.s</a:t>
            </a:r>
            <a:endParaRPr lang="en-US" sz="2000" dirty="0" smtClean="0"/>
          </a:p>
          <a:p>
            <a:r>
              <a:rPr lang="en-US" sz="2000" i="1" dirty="0" smtClean="0"/>
              <a:t>What?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Invite us all to dinner</a:t>
            </a:r>
          </a:p>
          <a:p>
            <a:r>
              <a:rPr lang="en-US" sz="2000" i="1" dirty="0" smtClean="0"/>
              <a:t>Where?</a:t>
            </a:r>
            <a:r>
              <a:rPr lang="en-US" sz="2000" dirty="0" smtClean="0"/>
              <a:t> </a:t>
            </a:r>
          </a:p>
          <a:p>
            <a:r>
              <a:rPr lang="en-GB" sz="2000" dirty="0" smtClean="0"/>
              <a:t>restaurant </a:t>
            </a:r>
            <a:r>
              <a:rPr lang="en-GB" sz="2000" dirty="0"/>
              <a:t>U </a:t>
            </a:r>
            <a:r>
              <a:rPr lang="en-GB" sz="2000" dirty="0" err="1"/>
              <a:t>seminaristy</a:t>
            </a:r>
            <a:r>
              <a:rPr lang="en-GB" sz="2000" dirty="0"/>
              <a:t>, </a:t>
            </a:r>
            <a:r>
              <a:rPr lang="nl-NL" sz="2000" dirty="0"/>
              <a:t>Spálená street 45, Praha </a:t>
            </a:r>
            <a:r>
              <a:rPr lang="nl-NL" sz="2000" dirty="0" smtClean="0"/>
              <a:t>1</a:t>
            </a:r>
            <a:endParaRPr lang="en-US" sz="2000" dirty="0" smtClean="0"/>
          </a:p>
          <a:p>
            <a:r>
              <a:rPr lang="en-US" sz="2000" i="1" dirty="0" smtClean="0"/>
              <a:t>When?</a:t>
            </a:r>
            <a:r>
              <a:rPr lang="en-US" sz="2000" dirty="0" smtClean="0"/>
              <a:t> </a:t>
            </a:r>
          </a:p>
          <a:p>
            <a:r>
              <a:rPr lang="en-GB" sz="2000" dirty="0" smtClean="0"/>
              <a:t>Thursday</a:t>
            </a:r>
            <a:r>
              <a:rPr lang="en-GB" sz="2000" dirty="0"/>
              <a:t>, 6th November 2014 at 7 </a:t>
            </a:r>
            <a:r>
              <a:rPr lang="en-GB" sz="2000" dirty="0" smtClean="0"/>
              <a:t>PM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Dinner on Thursday evening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pl-PL" sz="2000" dirty="0" smtClean="0"/>
              <a:t>ARCADIS </a:t>
            </a:r>
            <a:r>
              <a:rPr lang="pl-PL" sz="2000" dirty="0"/>
              <a:t>CZ </a:t>
            </a:r>
            <a:r>
              <a:rPr lang="pl-PL" sz="2000" dirty="0" smtClean="0"/>
              <a:t>a.s, </a:t>
            </a:r>
            <a:r>
              <a:rPr lang="pl-PL" sz="2000" dirty="0"/>
              <a:t>Czech Republic </a:t>
            </a:r>
            <a:r>
              <a:rPr lang="en-GB" sz="2000" dirty="0" smtClean="0"/>
              <a:t>has </a:t>
            </a:r>
            <a:r>
              <a:rPr lang="en-GB" sz="2000" dirty="0"/>
              <a:t>pleasure in inviting you to a dinner to be held </a:t>
            </a:r>
            <a:r>
              <a:rPr lang="en-GB" sz="2000" dirty="0" smtClean="0"/>
              <a:t>at </a:t>
            </a:r>
            <a:r>
              <a:rPr lang="en-GB" sz="2000" dirty="0"/>
              <a:t>the restaurant U </a:t>
            </a:r>
            <a:r>
              <a:rPr lang="en-GB" sz="2000" dirty="0" err="1"/>
              <a:t>seminaristy</a:t>
            </a:r>
            <a:r>
              <a:rPr lang="en-GB" sz="2000" dirty="0"/>
              <a:t>, </a:t>
            </a:r>
            <a:r>
              <a:rPr lang="nl-NL" sz="2000" dirty="0" smtClean="0"/>
              <a:t>Spálená </a:t>
            </a:r>
            <a:r>
              <a:rPr lang="nl-NL" sz="2000" dirty="0"/>
              <a:t>street 45, Praha 1 </a:t>
            </a:r>
            <a:r>
              <a:rPr lang="en-GB" sz="2000" dirty="0" smtClean="0"/>
              <a:t>on </a:t>
            </a:r>
            <a:r>
              <a:rPr lang="en-GB" sz="2000" dirty="0"/>
              <a:t>Thursday, 6th November 2014 at 7 </a:t>
            </a:r>
            <a:r>
              <a:rPr lang="en-GB" sz="2000" dirty="0" smtClean="0"/>
              <a:t>PM</a:t>
            </a:r>
            <a:endParaRPr lang="en-GB" sz="2000" b="1" dirty="0" smtClean="0"/>
          </a:p>
          <a:p>
            <a:endParaRPr lang="en-US" sz="2000" dirty="0" smtClean="0"/>
          </a:p>
          <a:p>
            <a:r>
              <a:rPr lang="en-US" b="1" dirty="0" smtClean="0"/>
              <a:t>No </a:t>
            </a:r>
            <a:r>
              <a:rPr lang="en-US" b="1" dirty="0"/>
              <a:t>registration – no dinner</a:t>
            </a:r>
            <a:r>
              <a:rPr lang="en-US" b="1" dirty="0" smtClean="0"/>
              <a:t>!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1484784"/>
            <a:ext cx="30384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get to the dinner…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14" y="1496500"/>
            <a:ext cx="7628572" cy="449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Hosts</a:t>
            </a:r>
          </a:p>
          <a:p>
            <a:r>
              <a:rPr lang="en-US" dirty="0" smtClean="0"/>
              <a:t>	</a:t>
            </a:r>
            <a:r>
              <a:rPr lang="en-GB" dirty="0" smtClean="0"/>
              <a:t>Mr</a:t>
            </a:r>
            <a:r>
              <a:rPr lang="en-GB" dirty="0"/>
              <a:t>. </a:t>
            </a:r>
            <a:r>
              <a:rPr lang="en-GB" dirty="0" smtClean="0"/>
              <a:t>Richard </a:t>
            </a:r>
            <a:r>
              <a:rPr lang="en-GB" dirty="0" err="1" smtClean="0"/>
              <a:t>Barvinek</a:t>
            </a:r>
            <a:r>
              <a:rPr lang="en-GB" dirty="0" smtClean="0"/>
              <a:t> of </a:t>
            </a:r>
            <a:r>
              <a:rPr lang="en-GB" dirty="0" err="1" smtClean="0"/>
              <a:t>Metrostav</a:t>
            </a:r>
            <a:r>
              <a:rPr lang="en-GB" dirty="0" smtClean="0"/>
              <a:t> 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Sponsors</a:t>
            </a:r>
          </a:p>
          <a:p>
            <a:r>
              <a:rPr lang="en-US" dirty="0" smtClean="0"/>
              <a:t>	</a:t>
            </a:r>
            <a:r>
              <a:rPr lang="en-GB" dirty="0" smtClean="0"/>
              <a:t>Prof  </a:t>
            </a:r>
            <a:r>
              <a:rPr lang="en-GB" dirty="0"/>
              <a:t>Ivan Vanicek </a:t>
            </a:r>
            <a:r>
              <a:rPr lang="en-GB" dirty="0" smtClean="0"/>
              <a:t>- Czech Geotechnical Society (lunches</a:t>
            </a:r>
            <a:r>
              <a:rPr lang="en-GB" dirty="0"/>
              <a:t>) </a:t>
            </a:r>
            <a:endParaRPr lang="en-US" dirty="0" smtClean="0"/>
          </a:p>
          <a:p>
            <a:r>
              <a:rPr lang="en-GB" dirty="0" smtClean="0"/>
              <a:t>	Mr </a:t>
            </a:r>
            <a:r>
              <a:rPr lang="en-GB" dirty="0" err="1"/>
              <a:t>Vitezslav</a:t>
            </a:r>
            <a:r>
              <a:rPr lang="en-GB" dirty="0"/>
              <a:t> </a:t>
            </a:r>
            <a:r>
              <a:rPr lang="en-GB" dirty="0" err="1" smtClean="0"/>
              <a:t>Herle</a:t>
            </a:r>
            <a:r>
              <a:rPr lang="en-GB" dirty="0" smtClean="0"/>
              <a:t> – </a:t>
            </a:r>
            <a:r>
              <a:rPr lang="en-GB" dirty="0" err="1" smtClean="0"/>
              <a:t>Arcadis</a:t>
            </a:r>
            <a:r>
              <a:rPr lang="en-GB" dirty="0" smtClean="0"/>
              <a:t> (dinner)</a:t>
            </a:r>
            <a:endParaRPr lang="en-GB" dirty="0"/>
          </a:p>
          <a:p>
            <a:r>
              <a:rPr lang="en-US" dirty="0" smtClean="0"/>
              <a:t>	</a:t>
            </a:r>
          </a:p>
          <a:p>
            <a:r>
              <a:rPr lang="en-GB" dirty="0" smtClean="0"/>
              <a:t>Pre-meeting organization</a:t>
            </a:r>
          </a:p>
          <a:p>
            <a:r>
              <a:rPr lang="en-GB" dirty="0" smtClean="0"/>
              <a:t>	Mark </a:t>
            </a:r>
            <a:r>
              <a:rPr lang="en-GB" dirty="0" err="1" smtClean="0"/>
              <a:t>Lurvink</a:t>
            </a:r>
            <a:r>
              <a:rPr lang="en-GB" dirty="0" smtClean="0"/>
              <a:t> </a:t>
            </a:r>
            <a:r>
              <a:rPr lang="en-US" dirty="0" smtClean="0"/>
              <a:t>(NEN)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to...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566737" indent="-457200"/>
            <a:r>
              <a:rPr lang="en-GB" dirty="0" smtClean="0"/>
              <a:t>Closing plenary session</a:t>
            </a:r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63500" marR="0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Meeting of CEN/TC 250/SC 7/WG1 </a:t>
            </a:r>
          </a:p>
          <a:p>
            <a:pPr marL="63500" marR="0"/>
            <a:r>
              <a:rPr lang="en-US" dirty="0" smtClean="0"/>
              <a:t>Evolution of Eurocode 7</a:t>
            </a:r>
            <a:endParaRPr lang="en-GB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Convenors of SC7’s Evolution Groups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302" y="1481138"/>
            <a:ext cx="3879395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3524132"/>
              </p:ext>
            </p:extLst>
          </p:nvPr>
        </p:nvGraphicFramePr>
        <p:xfrm>
          <a:off x="457200" y="1481138"/>
          <a:ext cx="8229977" cy="459393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938965"/>
                <a:gridCol w="4469179"/>
                <a:gridCol w="2821833"/>
              </a:tblGrid>
              <a:tr h="30626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</a:rPr>
                        <a:t>EG/Title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</a:rPr>
                        <a:t>Convenor</a:t>
                      </a:r>
                      <a:endParaRPr lang="en-GB" sz="1400" b="1" u="sng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</a:tr>
              <a:tr h="306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</a:rPr>
                        <a:t>0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</a:rPr>
                        <a:t>Management + oversight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u="none" dirty="0" smtClean="0">
                          <a:latin typeface="+mn-lt"/>
                        </a:rPr>
                        <a:t>Bond (GBR)</a:t>
                      </a:r>
                      <a:endParaRPr lang="en-GB" sz="1400" b="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</a:tr>
              <a:tr h="306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 smtClean="0">
                          <a:latin typeface="+mn-lt"/>
                        </a:rPr>
                        <a:t>1</a:t>
                      </a:r>
                      <a:endParaRPr lang="en-GB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>
                          <a:latin typeface="+mn-lt"/>
                        </a:rPr>
                        <a:t>Anchors</a:t>
                      </a:r>
                      <a:endParaRPr lang="en-GB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1" u="none" dirty="0">
                          <a:latin typeface="+mn-lt"/>
                        </a:rPr>
                        <a:t>Farrell (IRL</a:t>
                      </a:r>
                      <a:r>
                        <a:rPr lang="en-GB" sz="1400" b="0" i="1" u="none" dirty="0" smtClean="0">
                          <a:latin typeface="+mn-lt"/>
                        </a:rPr>
                        <a:t>)</a:t>
                      </a:r>
                      <a:endParaRPr lang="en-GB" sz="1400" b="0" i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</a:tr>
              <a:tr h="306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</a:rPr>
                        <a:t>2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  <a:hlinkClick r:id="rId3" action="ppaction://hlinkpres?slideindex=1&amp;slidetitle="/>
                        </a:rPr>
                        <a:t>Ease-of-use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u="none" dirty="0" err="1" smtClean="0">
                          <a:latin typeface="+mn-lt"/>
                        </a:rPr>
                        <a:t>Danilewicz</a:t>
                      </a:r>
                      <a:r>
                        <a:rPr lang="en-GB" sz="1400" b="0" u="none" baseline="0" dirty="0" smtClean="0">
                          <a:latin typeface="+mn-lt"/>
                        </a:rPr>
                        <a:t> </a:t>
                      </a:r>
                      <a:r>
                        <a:rPr lang="en-GB" sz="1400" b="0" u="none" dirty="0" smtClean="0">
                          <a:latin typeface="+mn-lt"/>
                        </a:rPr>
                        <a:t>(GBR)</a:t>
                      </a:r>
                      <a:endParaRPr lang="en-GB" sz="1400" b="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</a:tr>
              <a:tr h="306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</a:rPr>
                        <a:t>3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+mn-lt"/>
                          <a:hlinkClick r:id="rId4" action="ppaction://hlinkpres?slideindex=1&amp;slidetitle="/>
                        </a:rPr>
                        <a:t>Model solutions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u="none" dirty="0">
                          <a:latin typeface="+mn-lt"/>
                        </a:rPr>
                        <a:t>Orr (IRL)</a:t>
                      </a:r>
                      <a:endParaRPr lang="en-GB" sz="1400" b="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</a:tr>
              <a:tr h="306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</a:rPr>
                        <a:t>4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+mn-lt"/>
                          <a:hlinkClick r:id="rId5" action="ppaction://hlinkpres?slideindex=1&amp;slidetitle="/>
                        </a:rPr>
                        <a:t>Numerical methods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u="none" dirty="0">
                          <a:latin typeface="+mn-lt"/>
                        </a:rPr>
                        <a:t>Lees (CYP</a:t>
                      </a:r>
                      <a:r>
                        <a:rPr lang="en-GB" sz="1400" b="0" u="none" dirty="0" smtClean="0">
                          <a:latin typeface="+mn-lt"/>
                        </a:rPr>
                        <a:t>)</a:t>
                      </a:r>
                      <a:endParaRPr lang="en-GB" sz="1400" b="0" i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</a:tr>
              <a:tr h="306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</a:rPr>
                        <a:t>5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strike="noStrike" dirty="0">
                          <a:latin typeface="+mn-lt"/>
                          <a:hlinkClick r:id="rId6" action="ppaction://hlinkpres?slideindex=1&amp;slidetitle="/>
                        </a:rPr>
                        <a:t>Reinforced </a:t>
                      </a:r>
                      <a:r>
                        <a:rPr lang="en-GB" sz="1400" strike="noStrike" dirty="0" smtClean="0">
                          <a:latin typeface="+mn-lt"/>
                          <a:hlinkClick r:id="rId6" action="ppaction://hlinkpres?slideindex=1&amp;slidetitle="/>
                        </a:rPr>
                        <a:t>ground</a:t>
                      </a:r>
                      <a:endParaRPr lang="en-GB" sz="1400" strike="noStrik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u="none" dirty="0" smtClean="0">
                          <a:latin typeface="+mn-lt"/>
                        </a:rPr>
                        <a:t>Vanicek (CZE)</a:t>
                      </a:r>
                      <a:endParaRPr lang="en-GB" sz="1400" b="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</a:tr>
              <a:tr h="306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</a:rPr>
                        <a:t>6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+mn-lt"/>
                          <a:hlinkClick r:id="rId7" action="ppaction://hlinkpres?slideindex=1&amp;slidetitle="/>
                        </a:rPr>
                        <a:t>Seismic design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u="none" dirty="0">
                          <a:latin typeface="+mn-lt"/>
                        </a:rPr>
                        <a:t>Scarpelli (ITA</a:t>
                      </a:r>
                      <a:r>
                        <a:rPr lang="en-GB" sz="1400" b="0" u="none" dirty="0" smtClean="0">
                          <a:latin typeface="+mn-lt"/>
                        </a:rPr>
                        <a:t>)</a:t>
                      </a:r>
                      <a:endParaRPr lang="en-GB" sz="1400" b="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</a:tr>
              <a:tr h="306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</a:rPr>
                        <a:t>7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1623" marR="1116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+mn-lt"/>
                          <a:hlinkClick r:id="rId8" action="ppaction://hlinkpres?slideindex=1&amp;slidetitle="/>
                        </a:rPr>
                        <a:t>Pile design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1623" marR="1116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u="none" dirty="0" err="1" smtClean="0">
                          <a:latin typeface="+mn-lt"/>
                          <a:ea typeface="Calibri"/>
                          <a:cs typeface="Times New Roman"/>
                        </a:rPr>
                        <a:t>Moormann</a:t>
                      </a:r>
                      <a:r>
                        <a:rPr lang="en-GB" sz="1400" b="0" u="none" dirty="0" smtClean="0">
                          <a:latin typeface="+mn-lt"/>
                          <a:ea typeface="Calibri"/>
                          <a:cs typeface="Times New Roman"/>
                        </a:rPr>
                        <a:t> (GER)</a:t>
                      </a:r>
                      <a:endParaRPr lang="en-GB" sz="1400" b="0" i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1623" marR="111623" marT="0" marB="0" anchor="ctr"/>
                </a:tc>
              </a:tr>
              <a:tr h="306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</a:rPr>
                        <a:t>8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1623" marR="1116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+mn-lt"/>
                          <a:hlinkClick r:id="rId9" action="ppaction://hlinkpres?slideindex=1&amp;slidetitle="/>
                        </a:rPr>
                        <a:t>Harmonization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1623" marR="1116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u="none" dirty="0" smtClean="0">
                          <a:latin typeface="+mn-lt"/>
                        </a:rPr>
                        <a:t>Bond (UK)</a:t>
                      </a:r>
                      <a:endParaRPr lang="en-GB" sz="1400" b="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1623" marR="111623" marT="0" marB="0" anchor="ctr"/>
                </a:tc>
              </a:tr>
              <a:tr h="306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</a:rPr>
                        <a:t>9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1623" marR="1116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+mn-lt"/>
                          <a:hlinkClick r:id="rId10" action="ppaction://hlinkpres?slideindex=1&amp;slidetitle="/>
                        </a:rPr>
                        <a:t>Water pressures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1623" marR="1116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u="none" dirty="0" smtClean="0">
                          <a:latin typeface="+mn-lt"/>
                        </a:rPr>
                        <a:t>Vogt (GER)</a:t>
                      </a:r>
                      <a:endParaRPr lang="en-GB" sz="1400" b="0" i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1623" marR="111623" marT="0" marB="0" anchor="ctr"/>
                </a:tc>
              </a:tr>
              <a:tr h="306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</a:rPr>
                        <a:t>10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1623" marR="1116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+mn-lt"/>
                          <a:hlinkClick r:id="rId11" action="ppaction://hlinkpres?slideindex=1&amp;slidetitle="/>
                        </a:rPr>
                        <a:t>Calculation models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1623" marR="1116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u="none" dirty="0" smtClean="0">
                          <a:latin typeface="+mn-lt"/>
                          <a:ea typeface="Calibri"/>
                          <a:cs typeface="Times New Roman"/>
                        </a:rPr>
                        <a:t>Vrettos (GER)</a:t>
                      </a:r>
                      <a:endParaRPr lang="en-GB" sz="1400" b="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1623" marR="111623" marT="0" marB="0" anchor="ctr"/>
                </a:tc>
              </a:tr>
              <a:tr h="306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</a:rPr>
                        <a:t>11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1623" marR="1116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  <a:hlinkClick r:id="rId12" action="ppaction://hlinkpres?slideindex=1&amp;slidetitle="/>
                        </a:rPr>
                        <a:t>Characterization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1623" marR="1116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u="none" dirty="0" smtClean="0">
                          <a:latin typeface="+mn-lt"/>
                        </a:rPr>
                        <a:t>Schneider </a:t>
                      </a:r>
                      <a:r>
                        <a:rPr lang="en-GB" sz="1400" b="0" u="none" dirty="0">
                          <a:latin typeface="+mn-lt"/>
                        </a:rPr>
                        <a:t>(</a:t>
                      </a:r>
                      <a:r>
                        <a:rPr lang="en-GB" sz="1400" b="0" u="none" dirty="0" smtClean="0">
                          <a:latin typeface="+mn-lt"/>
                        </a:rPr>
                        <a:t>SWI)</a:t>
                      </a:r>
                      <a:endParaRPr lang="en-GB" sz="1400" b="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1623" marR="111623" marT="0" marB="0" anchor="ctr"/>
                </a:tc>
              </a:tr>
              <a:tr h="306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  <a:ea typeface="Calibri"/>
                          <a:cs typeface="Times New Roman"/>
                        </a:rPr>
                        <a:t>13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  <a:ea typeface="Calibri"/>
                          <a:cs typeface="Times New Roman"/>
                          <a:hlinkClick r:id="rId13" action="ppaction://hlinkpres?slideindex=1&amp;slidetitle="/>
                        </a:rPr>
                        <a:t>Rock mechanics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u="none" dirty="0" smtClean="0">
                          <a:latin typeface="+mn-lt"/>
                          <a:ea typeface="Calibri"/>
                          <a:cs typeface="Times New Roman"/>
                        </a:rPr>
                        <a:t>Harrison (GBR)</a:t>
                      </a:r>
                      <a:endParaRPr lang="en-GB" sz="1400" b="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</a:tr>
              <a:tr h="306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  <a:ea typeface="Calibri"/>
                          <a:cs typeface="Times New Roman"/>
                        </a:rPr>
                        <a:t>14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+mn-lt"/>
                          <a:ea typeface="Calibri"/>
                          <a:cs typeface="Times New Roman"/>
                          <a:hlinkClick r:id="rId14" action="ppaction://hlinkpres?slideindex=1&amp;slidetitle="/>
                        </a:rPr>
                        <a:t>Ground improvement</a:t>
                      </a:r>
                      <a:endParaRPr lang="en-GB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u="none" dirty="0" smtClean="0">
                          <a:latin typeface="+mn-lt"/>
                          <a:ea typeface="Calibri"/>
                          <a:cs typeface="Times New Roman"/>
                        </a:rPr>
                        <a:t>Croce (ITA)</a:t>
                      </a:r>
                      <a:endParaRPr lang="en-GB" sz="1400" b="0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52397" marR="152397" marT="0" marB="0" anchor="ctr"/>
                </a:tc>
              </a:tr>
            </a:tbl>
          </a:graphicData>
        </a:graphic>
      </p:graphicFrame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Evolution groups 0-14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30</a:t>
            </a:r>
            <a:r>
              <a:rPr lang="en-GB" baseline="30000" dirty="0" smtClean="0"/>
              <a:t>th</a:t>
            </a:r>
            <a:r>
              <a:rPr lang="en-GB" dirty="0" smtClean="0"/>
              <a:t> meeting of CEN TC250/SC7 will be held:</a:t>
            </a:r>
          </a:p>
          <a:p>
            <a:r>
              <a:rPr lang="en-GB" dirty="0" smtClean="0"/>
              <a:t>	at Paris, France</a:t>
            </a:r>
          </a:p>
          <a:p>
            <a:r>
              <a:rPr lang="en-GB" dirty="0" smtClean="0"/>
              <a:t>	on 9</a:t>
            </a:r>
            <a:r>
              <a:rPr lang="en-GB" baseline="30000" dirty="0" smtClean="0"/>
              <a:t>th</a:t>
            </a:r>
            <a:r>
              <a:rPr lang="en-GB" dirty="0" smtClean="0"/>
              <a:t>-10</a:t>
            </a:r>
            <a:r>
              <a:rPr lang="en-GB" baseline="30000" dirty="0" smtClean="0"/>
              <a:t>th</a:t>
            </a:r>
            <a:r>
              <a:rPr lang="en-GB" dirty="0" smtClean="0"/>
              <a:t> April 2015</a:t>
            </a:r>
          </a:p>
          <a:p>
            <a:r>
              <a:rPr lang="en-US" dirty="0"/>
              <a:t>	venue </a:t>
            </a:r>
            <a:r>
              <a:rPr lang="en-US" dirty="0" err="1"/>
              <a:t>tba</a:t>
            </a:r>
            <a:endParaRPr lang="en-US" dirty="0"/>
          </a:p>
          <a:p>
            <a:r>
              <a:rPr lang="en-GB" dirty="0" smtClean="0"/>
              <a:t>	this will be a regular “administrative” meeting</a:t>
            </a:r>
          </a:p>
          <a:p>
            <a:endParaRPr lang="en-US" dirty="0" smtClean="0"/>
          </a:p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Meeting of CEN TC250/SC7/WG1 will be held:</a:t>
            </a:r>
          </a:p>
          <a:p>
            <a:r>
              <a:rPr lang="en-GB" dirty="0" smtClean="0"/>
              <a:t>	in Dublin, Ireland</a:t>
            </a:r>
          </a:p>
          <a:p>
            <a:r>
              <a:rPr lang="en-GB" dirty="0" smtClean="0"/>
              <a:t>	on 5</a:t>
            </a:r>
            <a:r>
              <a:rPr lang="en-GB" baseline="30000" dirty="0" smtClean="0"/>
              <a:t>th</a:t>
            </a:r>
            <a:r>
              <a:rPr lang="en-GB" dirty="0" smtClean="0"/>
              <a:t>-6</a:t>
            </a:r>
            <a:r>
              <a:rPr lang="en-GB" baseline="30000" dirty="0" smtClean="0"/>
              <a:t>th</a:t>
            </a:r>
            <a:r>
              <a:rPr lang="en-GB" dirty="0" smtClean="0"/>
              <a:t> November 2015</a:t>
            </a:r>
          </a:p>
          <a:p>
            <a:r>
              <a:rPr lang="en-US" dirty="0"/>
              <a:t>	venue </a:t>
            </a:r>
            <a:r>
              <a:rPr lang="en-US" dirty="0" err="1" smtClean="0"/>
              <a:t>tba</a:t>
            </a:r>
            <a:endParaRPr lang="en-GB" dirty="0" smtClean="0"/>
          </a:p>
          <a:p>
            <a:r>
              <a:rPr lang="en-GB" dirty="0" smtClean="0"/>
              <a:t>	this will be another “Expert’s Meeting”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66737" indent="-457200"/>
            <a:r>
              <a:rPr lang="en-GB" dirty="0" smtClean="0"/>
              <a:t>Arrangements for next SC7 meetings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Hosts</a:t>
            </a:r>
          </a:p>
          <a:p>
            <a:r>
              <a:rPr lang="en-GB" dirty="0" smtClean="0"/>
              <a:t>	Mr </a:t>
            </a:r>
            <a:r>
              <a:rPr lang="en-GB" dirty="0"/>
              <a:t>Ivan </a:t>
            </a:r>
            <a:r>
              <a:rPr lang="en-GB" dirty="0" err="1"/>
              <a:t>Hrdina</a:t>
            </a:r>
            <a:r>
              <a:rPr lang="en-GB" dirty="0"/>
              <a:t> </a:t>
            </a:r>
            <a:r>
              <a:rPr lang="en-GB" dirty="0" smtClean="0"/>
              <a:t>– </a:t>
            </a:r>
            <a:r>
              <a:rPr lang="en-GB" dirty="0" err="1" smtClean="0"/>
              <a:t>Metrostav</a:t>
            </a:r>
            <a:endParaRPr lang="en-GB" dirty="0"/>
          </a:p>
          <a:p>
            <a:r>
              <a:rPr lang="en-GB" dirty="0"/>
              <a:t>	Mr Jiri </a:t>
            </a:r>
            <a:r>
              <a:rPr lang="en-GB" dirty="0" err="1"/>
              <a:t>Kratochvil</a:t>
            </a:r>
            <a:r>
              <a:rPr lang="en-GB" dirty="0"/>
              <a:t> - UNMZ Director of Standards</a:t>
            </a:r>
          </a:p>
          <a:p>
            <a:r>
              <a:rPr lang="en-GB" dirty="0" smtClean="0"/>
              <a:t>	</a:t>
            </a:r>
            <a:r>
              <a:rPr lang="en-GB" dirty="0" err="1" smtClean="0"/>
              <a:t>Prof</a:t>
            </a:r>
            <a:r>
              <a:rPr lang="en-GB" dirty="0" err="1"/>
              <a:t>.</a:t>
            </a:r>
            <a:r>
              <a:rPr lang="en-GB" dirty="0"/>
              <a:t> Ivan Vanicek – Czech </a:t>
            </a:r>
            <a:r>
              <a:rPr lang="en-GB" dirty="0" smtClean="0"/>
              <a:t>Geotechnical Society </a:t>
            </a:r>
            <a:r>
              <a:rPr lang="en-GB" dirty="0"/>
              <a:t>(lunch sponsor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 smtClean="0"/>
              <a:t>	Mr </a:t>
            </a:r>
            <a:r>
              <a:rPr lang="en-GB" dirty="0" err="1"/>
              <a:t>Vitezslav</a:t>
            </a:r>
            <a:r>
              <a:rPr lang="en-GB" dirty="0"/>
              <a:t> </a:t>
            </a:r>
            <a:r>
              <a:rPr lang="en-GB" dirty="0" err="1"/>
              <a:t>Herle</a:t>
            </a:r>
            <a:r>
              <a:rPr lang="en-GB" dirty="0"/>
              <a:t> – </a:t>
            </a:r>
            <a:r>
              <a:rPr lang="en-GB" dirty="0" err="1"/>
              <a:t>Arcadis</a:t>
            </a:r>
            <a:r>
              <a:rPr lang="en-GB" dirty="0"/>
              <a:t> (dinner host)</a:t>
            </a:r>
          </a:p>
          <a:p>
            <a:r>
              <a:rPr lang="en-US" dirty="0" smtClean="0"/>
              <a:t>	</a:t>
            </a:r>
          </a:p>
          <a:p>
            <a:r>
              <a:rPr lang="en-GB" dirty="0" smtClean="0"/>
              <a:t>Pre-meeting organization</a:t>
            </a:r>
          </a:p>
          <a:p>
            <a:r>
              <a:rPr lang="en-GB" dirty="0" smtClean="0"/>
              <a:t>	Mark Lurvink (Secretary of SC7, </a:t>
            </a:r>
            <a:r>
              <a:rPr lang="en-US" dirty="0" smtClean="0"/>
              <a:t>NEN)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to...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Mr </a:t>
            </a:r>
            <a:r>
              <a:rPr lang="en-GB" b="1" dirty="0"/>
              <a:t>Jiri </a:t>
            </a:r>
            <a:r>
              <a:rPr lang="en-GB" b="1" dirty="0" err="1"/>
              <a:t>Kratochvil</a:t>
            </a:r>
            <a:r>
              <a:rPr lang="en-GB" dirty="0"/>
              <a:t> </a:t>
            </a:r>
            <a:endParaRPr lang="en-GB" dirty="0" smtClean="0"/>
          </a:p>
          <a:p>
            <a:r>
              <a:rPr lang="en-GB" dirty="0" smtClean="0"/>
              <a:t>UNMZ </a:t>
            </a:r>
            <a:r>
              <a:rPr lang="en-GB" dirty="0"/>
              <a:t>Director of </a:t>
            </a:r>
            <a:r>
              <a:rPr lang="en-GB" dirty="0" smtClean="0"/>
              <a:t>Standards</a:t>
            </a:r>
          </a:p>
          <a:p>
            <a:endParaRPr lang="en-GB" dirty="0" smtClean="0"/>
          </a:p>
          <a:p>
            <a:r>
              <a:rPr lang="en-GB" b="1" dirty="0" smtClean="0"/>
              <a:t>Mr Richard </a:t>
            </a:r>
            <a:r>
              <a:rPr lang="en-GB" b="1" dirty="0" err="1" smtClean="0"/>
              <a:t>Barvinek</a:t>
            </a:r>
            <a:endParaRPr lang="en-GB" b="1" dirty="0" smtClean="0"/>
          </a:p>
          <a:p>
            <a:r>
              <a:rPr lang="en-GB" smtClean="0"/>
              <a:t>Metrostav</a:t>
            </a:r>
            <a:endParaRPr lang="en-GB" dirty="0" smtClean="0"/>
          </a:p>
          <a:p>
            <a:endParaRPr lang="en-GB" dirty="0" smtClean="0"/>
          </a:p>
          <a:p>
            <a:r>
              <a:rPr lang="en-GB" b="1" dirty="0" err="1" smtClean="0"/>
              <a:t>Prof.</a:t>
            </a:r>
            <a:r>
              <a:rPr lang="en-GB" b="1" dirty="0" smtClean="0"/>
              <a:t> </a:t>
            </a:r>
            <a:r>
              <a:rPr lang="en-GB" b="1" dirty="0"/>
              <a:t>Ivan Vanicek </a:t>
            </a:r>
            <a:endParaRPr lang="en-GB" b="1" dirty="0" smtClean="0"/>
          </a:p>
          <a:p>
            <a:r>
              <a:rPr lang="en-GB" dirty="0" smtClean="0"/>
              <a:t>Czech </a:t>
            </a:r>
            <a:r>
              <a:rPr lang="en-GB" dirty="0"/>
              <a:t>Technical University </a:t>
            </a:r>
            <a:r>
              <a:rPr lang="en-GB" dirty="0" smtClean="0"/>
              <a:t>(lunch sponsor)</a:t>
            </a:r>
          </a:p>
          <a:p>
            <a:endParaRPr lang="en-GB" dirty="0" smtClean="0"/>
          </a:p>
          <a:p>
            <a:r>
              <a:rPr lang="en-GB" b="1" dirty="0" smtClean="0"/>
              <a:t>Mr </a:t>
            </a:r>
            <a:r>
              <a:rPr lang="en-GB" b="1" dirty="0" err="1"/>
              <a:t>Vitezslav</a:t>
            </a:r>
            <a:r>
              <a:rPr lang="en-GB" b="1" dirty="0"/>
              <a:t> </a:t>
            </a:r>
            <a:r>
              <a:rPr lang="en-GB" b="1" dirty="0" err="1" smtClean="0"/>
              <a:t>Herle</a:t>
            </a:r>
            <a:r>
              <a:rPr lang="en-GB" b="1" dirty="0" smtClean="0"/>
              <a:t> </a:t>
            </a:r>
          </a:p>
          <a:p>
            <a:r>
              <a:rPr lang="en-GB" dirty="0" err="1" smtClean="0"/>
              <a:t>Arcadis</a:t>
            </a:r>
            <a:r>
              <a:rPr lang="en-GB" dirty="0" smtClean="0"/>
              <a:t> (dinner host)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Welcome from…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42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attending!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0"/>
            <a:ext cx="2685715" cy="313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41047" y="1268760"/>
            <a:ext cx="2661905" cy="373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1196752"/>
            <a:ext cx="2514286" cy="3519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4797152"/>
            <a:ext cx="2533334" cy="776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CEN/TC 250/SC 7/WG1 Meeting</a:t>
            </a:r>
            <a:br>
              <a:rPr lang="en-GB" dirty="0" smtClean="0"/>
            </a:br>
            <a:r>
              <a:rPr lang="en-GB" dirty="0" smtClean="0"/>
              <a:t>Evolution of Eurocode 7</a:t>
            </a: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63500" marR="0" eaLnBrk="1" hangingPunct="1"/>
            <a:r>
              <a:rPr lang="en-GB" dirty="0" smtClean="0"/>
              <a:t>Andrew Bond (Chairman SC7)</a:t>
            </a:r>
          </a:p>
          <a:p>
            <a:pPr marL="63500" marR="0" eaLnBrk="1" hangingPunct="1"/>
            <a:r>
              <a:rPr lang="en-GB" dirty="0" smtClean="0"/>
              <a:t>Adriaan van Seters (Vice Chairman SCY/Convenor WG1)</a:t>
            </a:r>
          </a:p>
          <a:p>
            <a:pPr marL="63500" marR="0"/>
            <a:r>
              <a:rPr lang="en-GB" dirty="0" smtClean="0"/>
              <a:t>Mark Lurvink (Secretary SC7)</a:t>
            </a:r>
          </a:p>
        </p:txBody>
      </p:sp>
      <p:sp>
        <p:nvSpPr>
          <p:cNvPr id="5124" name="Footer Placeholder 5"/>
          <p:cNvSpPr>
            <a:spLocks noGrp="1"/>
          </p:cNvSpPr>
          <p:nvPr>
            <p:ph type="ftr" sz="quarter" idx="10"/>
          </p:nvPr>
        </p:nvSpPr>
        <p:spPr bwMode="auto">
          <a:xfrm>
            <a:off x="2843213" y="6408738"/>
            <a:ext cx="5800725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Welcome to you all!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268760"/>
            <a:ext cx="3047086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930" y="1268760"/>
            <a:ext cx="311254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44" y="1196752"/>
            <a:ext cx="2839171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8551" y="5415607"/>
            <a:ext cx="8646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For the first time: two delegates from Bosnia-Herzegovina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566737" indent="-457200"/>
            <a:r>
              <a:rPr lang="en-US" dirty="0"/>
              <a:t>Progress towards the next generation of Eurocodes</a:t>
            </a:r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63500" marR="0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Meeting of CEN/TC 250/SC 7/WG1 </a:t>
            </a:r>
          </a:p>
          <a:p>
            <a:pPr marL="63500" marR="0"/>
            <a:r>
              <a:rPr lang="en-US" dirty="0" smtClean="0"/>
              <a:t>Evolution of Eurocode 7</a:t>
            </a:r>
            <a:endParaRPr lang="en-GB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Eurocode 7 timeline </a:t>
            </a:r>
            <a:r>
              <a:rPr lang="en-GB" sz="2400" dirty="0" smtClean="0"/>
              <a:t>2010-2020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94806"/>
            <a:ext cx="8077200" cy="3328736"/>
          </a:xfrm>
        </p:spPr>
      </p:pic>
      <p:sp>
        <p:nvSpPr>
          <p:cNvPr id="10" name="Date Placeholder 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C4C5C66-95FA-4359-A931-7CF298B7CE15}" type="datetime7">
              <a:rPr lang="en-GB" smtClean="0"/>
              <a:t>Nov-14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1C6A9478-C941-4218-BA7A-BF36F836B7D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  <p:sp>
        <p:nvSpPr>
          <p:cNvPr id="8" name="Up Arrow 7"/>
          <p:cNvSpPr/>
          <p:nvPr/>
        </p:nvSpPr>
        <p:spPr>
          <a:xfrm rot="10800000">
            <a:off x="3707904" y="2924944"/>
            <a:ext cx="484632" cy="489204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378437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Q1 2013: Technical proposal submitted </a:t>
            </a:r>
            <a:r>
              <a:rPr lang="en-GB" dirty="0"/>
              <a:t>to EC for </a:t>
            </a:r>
            <a:r>
              <a:rPr lang="en-GB" dirty="0" smtClean="0"/>
              <a:t>approval (since approved by Commission)</a:t>
            </a:r>
            <a:endParaRPr lang="en-GB" dirty="0"/>
          </a:p>
          <a:p>
            <a:r>
              <a:rPr lang="en-GB" dirty="0" smtClean="0"/>
              <a:t>Mar 2014: Financial quotation submitted to EC for funding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EC </a:t>
            </a:r>
            <a:r>
              <a:rPr lang="en-GB" dirty="0"/>
              <a:t>decision </a:t>
            </a:r>
            <a:r>
              <a:rPr lang="en-GB" dirty="0" smtClean="0"/>
              <a:t>expected: Nov 2014</a:t>
            </a:r>
            <a:endParaRPr lang="en-GB" dirty="0"/>
          </a:p>
          <a:p>
            <a:r>
              <a:rPr lang="en-GB" dirty="0"/>
              <a:t>Call for </a:t>
            </a:r>
            <a:r>
              <a:rPr lang="en-GB" dirty="0" smtClean="0"/>
              <a:t>experts: mid-Dec </a:t>
            </a:r>
            <a:r>
              <a:rPr lang="en-GB" dirty="0"/>
              <a:t>2014 to mid-Feb 2015</a:t>
            </a:r>
          </a:p>
          <a:p>
            <a:r>
              <a:rPr lang="en-GB" dirty="0" smtClean="0"/>
              <a:t>PT </a:t>
            </a:r>
            <a:r>
              <a:rPr lang="en-GB" dirty="0"/>
              <a:t>members </a:t>
            </a:r>
            <a:r>
              <a:rPr lang="en-GB" dirty="0" smtClean="0"/>
              <a:t>to be selected </a:t>
            </a:r>
            <a:r>
              <a:rPr lang="en-GB" dirty="0"/>
              <a:t>by </a:t>
            </a:r>
            <a:r>
              <a:rPr lang="en-GB" dirty="0" smtClean="0"/>
              <a:t>SC: mid-Feb </a:t>
            </a:r>
            <a:r>
              <a:rPr lang="en-GB" dirty="0"/>
              <a:t>to mid-Mar 2015</a:t>
            </a:r>
          </a:p>
          <a:p>
            <a:r>
              <a:rPr lang="en-GB" dirty="0" smtClean="0"/>
              <a:t>PT </a:t>
            </a:r>
            <a:r>
              <a:rPr lang="en-GB" dirty="0"/>
              <a:t>members confirmed by </a:t>
            </a:r>
            <a:r>
              <a:rPr lang="en-GB" dirty="0" smtClean="0"/>
              <a:t>TC250: April </a:t>
            </a:r>
            <a:r>
              <a:rPr lang="en-GB" dirty="0"/>
              <a:t>2015</a:t>
            </a:r>
          </a:p>
          <a:p>
            <a:r>
              <a:rPr lang="en-GB" dirty="0" smtClean="0"/>
              <a:t>Contract </a:t>
            </a:r>
            <a:r>
              <a:rPr lang="en-GB" dirty="0"/>
              <a:t>negotiation between NEN and PT </a:t>
            </a:r>
            <a:r>
              <a:rPr lang="en-GB" dirty="0" smtClean="0"/>
              <a:t>members: April-May </a:t>
            </a:r>
            <a:endParaRPr lang="en-GB" dirty="0"/>
          </a:p>
          <a:p>
            <a:r>
              <a:rPr lang="en-GB" dirty="0" smtClean="0"/>
              <a:t>Work begins: June </a:t>
            </a:r>
            <a:r>
              <a:rPr lang="en-GB" dirty="0"/>
              <a:t>2015</a:t>
            </a:r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Mandate response and quotation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66737" indent="-457200">
              <a:buFont typeface="+mj-lt"/>
              <a:buAutoNum type="arabicPeriod"/>
            </a:pPr>
            <a:r>
              <a:rPr lang="en-GB" b="1" dirty="0" smtClean="0"/>
              <a:t>Harmonization and ease-of-use</a:t>
            </a:r>
          </a:p>
          <a:p>
            <a:pPr marL="822325" lvl="1" indent="-457200"/>
            <a:r>
              <a:rPr lang="en-GB" dirty="0" smtClean="0"/>
              <a:t>	(Phase 1) </a:t>
            </a:r>
            <a:r>
              <a:rPr lang="en-US" dirty="0" smtClean="0"/>
              <a:t>Reorganized framework for Eurocode 7, to be used as starting documents for Tasks 2-5 below</a:t>
            </a:r>
          </a:p>
          <a:p>
            <a:pPr marL="566737" indent="-457200">
              <a:buFont typeface="+mj-lt"/>
              <a:buAutoNum type="arabicPeriod"/>
            </a:pPr>
            <a:r>
              <a:rPr lang="en-GB" b="1" dirty="0" smtClean="0"/>
              <a:t>General rules</a:t>
            </a:r>
          </a:p>
          <a:p>
            <a:pPr marL="822325" lvl="1" indent="-457200"/>
            <a:r>
              <a:rPr lang="en-US" dirty="0" smtClean="0"/>
              <a:t>	</a:t>
            </a:r>
            <a:r>
              <a:rPr lang="en-GB" dirty="0" smtClean="0"/>
              <a:t>(Phase 1) </a:t>
            </a:r>
            <a:r>
              <a:rPr lang="en-US" dirty="0" smtClean="0"/>
              <a:t>Revised Eurocode 7 Part 1</a:t>
            </a:r>
          </a:p>
          <a:p>
            <a:pPr marL="822325" lvl="1" indent="-457200"/>
            <a:endParaRPr lang="en-US" dirty="0" smtClean="0"/>
          </a:p>
          <a:p>
            <a:pPr marL="566737" indent="-457200">
              <a:buFont typeface="+mj-lt"/>
              <a:buAutoNum type="arabicPeriod"/>
            </a:pPr>
            <a:r>
              <a:rPr lang="en-GB" dirty="0" smtClean="0"/>
              <a:t>Ground investigation</a:t>
            </a:r>
          </a:p>
          <a:p>
            <a:pPr marL="822325" lvl="1" indent="-457200"/>
            <a:r>
              <a:rPr lang="en-US" dirty="0" smtClean="0"/>
              <a:t>	</a:t>
            </a:r>
            <a:r>
              <a:rPr lang="en-GB" dirty="0" smtClean="0"/>
              <a:t>(Phase 2) </a:t>
            </a:r>
            <a:r>
              <a:rPr lang="en-US" dirty="0" smtClean="0"/>
              <a:t>Revised Eurocode 7 Part 2 plus new/revised paragraphs input to Task 2</a:t>
            </a:r>
            <a:endParaRPr lang="en-GB" dirty="0" smtClean="0"/>
          </a:p>
          <a:p>
            <a:pPr marL="566737" indent="-457200">
              <a:buFont typeface="+mj-lt"/>
              <a:buAutoNum type="arabicPeriod"/>
            </a:pPr>
            <a:r>
              <a:rPr lang="en-GB" dirty="0" smtClean="0"/>
              <a:t>Foundation, slopes, and ground improvement</a:t>
            </a:r>
          </a:p>
          <a:p>
            <a:pPr marL="822325" lvl="1" indent="-457200"/>
            <a:r>
              <a:rPr lang="en-US" dirty="0" smtClean="0"/>
              <a:t>	</a:t>
            </a:r>
            <a:r>
              <a:rPr lang="en-GB" dirty="0" smtClean="0"/>
              <a:t>(Phase 2) </a:t>
            </a:r>
            <a:r>
              <a:rPr lang="en-US" dirty="0" smtClean="0"/>
              <a:t>Sections 2-5 and new Annexes in (new) Eurocode 7 Part 3</a:t>
            </a:r>
            <a:endParaRPr lang="en-GB" dirty="0" smtClean="0"/>
          </a:p>
          <a:p>
            <a:pPr marL="566737" indent="-457200">
              <a:buFont typeface="+mj-lt"/>
              <a:buAutoNum type="arabicPeriod"/>
            </a:pPr>
            <a:r>
              <a:rPr lang="en-GB" dirty="0" smtClean="0"/>
              <a:t>Retaining structures, anchors, and reinforced ground</a:t>
            </a:r>
          </a:p>
          <a:p>
            <a:pPr marL="822325" lvl="1" indent="-457200"/>
            <a:r>
              <a:rPr lang="en-US" dirty="0" smtClean="0"/>
              <a:t>	</a:t>
            </a:r>
            <a:r>
              <a:rPr lang="en-GB" dirty="0" smtClean="0"/>
              <a:t>(Phase 2) </a:t>
            </a:r>
            <a:r>
              <a:rPr lang="en-US" dirty="0" smtClean="0"/>
              <a:t>Sections 6-8 and new Annexes in (new) Eurocode 7 Part 3</a:t>
            </a:r>
            <a:endParaRPr lang="en-GB" dirty="0" smtClean="0"/>
          </a:p>
          <a:p>
            <a:pPr marL="566737" indent="-457200">
              <a:buFont typeface="+mj-lt"/>
              <a:buAutoNum type="arabicPeriod"/>
            </a:pPr>
            <a:r>
              <a:rPr lang="en-GB" dirty="0" smtClean="0"/>
              <a:t>Rock mechanics and dynamic design</a:t>
            </a:r>
          </a:p>
          <a:p>
            <a:pPr marL="822325" lvl="1" indent="-457200"/>
            <a:r>
              <a:rPr lang="en-US" dirty="0" smtClean="0"/>
              <a:t>	</a:t>
            </a:r>
            <a:r>
              <a:rPr lang="en-GB" dirty="0" smtClean="0"/>
              <a:t>(Phase 3) </a:t>
            </a:r>
            <a:r>
              <a:rPr lang="en-US" dirty="0" smtClean="0"/>
              <a:t>New/revised paragraphs into Tasks 2-5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SC7’s six tasks in Response to M/515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Meeting of CEN/TC 250/SC 7/WG1, Prague, Czech Republic, November 2014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83568" y="3140968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GA Symposium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12916</TotalTime>
  <Words>2333</Words>
  <Application>Microsoft Office PowerPoint</Application>
  <PresentationFormat>On-screen Show (4:3)</PresentationFormat>
  <Paragraphs>760</Paragraphs>
  <Slides>41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BGA Symposium</vt:lpstr>
      <vt:lpstr>2nd CEN/TC 250/SC 7/WG1 Meeting Evolution of Eurocode 7</vt:lpstr>
      <vt:lpstr>Outline of Opening Plenary Session</vt:lpstr>
      <vt:lpstr>Welcome</vt:lpstr>
      <vt:lpstr>Welcome from…</vt:lpstr>
      <vt:lpstr>Welcome to you all!</vt:lpstr>
      <vt:lpstr>Progress towards the next generation of Eurocodes</vt:lpstr>
      <vt:lpstr>Eurocode 7 timeline 2010-2020</vt:lpstr>
      <vt:lpstr>Mandate response and quotation</vt:lpstr>
      <vt:lpstr>SC7’s six tasks in Response to M/515</vt:lpstr>
      <vt:lpstr>Tasks 1 and 2, to start in 2015</vt:lpstr>
      <vt:lpstr>Phasing of programme of work</vt:lpstr>
      <vt:lpstr>Systematic Review of Eurocode 7</vt:lpstr>
      <vt:lpstr>Response to the Systematic Review of the Eurocode (EN 1990:2002)</vt:lpstr>
      <vt:lpstr>Response to the Systematic Review of Eurocode 7 Part 1 (EN 1997-1:2004)</vt:lpstr>
      <vt:lpstr>Response to the Systematic Review of Eurocode 7 Part 2 (EN 1997-2:2007)</vt:lpstr>
      <vt:lpstr>Planning for the next 5 years</vt:lpstr>
      <vt:lpstr>SC7’s Evolution Groups</vt:lpstr>
      <vt:lpstr>Roles of Evolution Groups, Project Teams, and Task Groups</vt:lpstr>
      <vt:lpstr>Mapping Project Teams to Evolution Groups</vt:lpstr>
      <vt:lpstr>Tasks 1 and 2, to start in 2015</vt:lpstr>
      <vt:lpstr>Tasks 3–6, to start in 2016</vt:lpstr>
      <vt:lpstr>Task Groups – start 2015</vt:lpstr>
      <vt:lpstr>Now is the time to join Task Groups…</vt:lpstr>
      <vt:lpstr>Next period to 2020  Eurocode 7 version 2</vt:lpstr>
      <vt:lpstr>Programme for WG1 Meeting</vt:lpstr>
      <vt:lpstr>Programme of SC7/WG1 meeting - Thursday</vt:lpstr>
      <vt:lpstr>Programme of SC7/WG1 meeting - Friday</vt:lpstr>
      <vt:lpstr>Special request from EG13…</vt:lpstr>
      <vt:lpstr>Room layout</vt:lpstr>
      <vt:lpstr>Closing Plenary Session</vt:lpstr>
      <vt:lpstr>A note about lunch…</vt:lpstr>
      <vt:lpstr>Dinner on Thursday evening</vt:lpstr>
      <vt:lpstr>How to get to the dinner…</vt:lpstr>
      <vt:lpstr>Thanks to...</vt:lpstr>
      <vt:lpstr>Closing plenary session</vt:lpstr>
      <vt:lpstr>Convenors of SC7’s Evolution Groups</vt:lpstr>
      <vt:lpstr>Evolution groups 0-14</vt:lpstr>
      <vt:lpstr>Arrangements for next SC7 meetings</vt:lpstr>
      <vt:lpstr>Thanks to...</vt:lpstr>
      <vt:lpstr>Thank you for attending!</vt:lpstr>
      <vt:lpstr>2nd CEN/TC 250/SC 7/WG1 Meeting Evolution of Eurocode 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 of talk&gt;</dc:title>
  <dc:creator>Andrew Bond</dc:creator>
  <cp:lastModifiedBy>Andrew Bond</cp:lastModifiedBy>
  <cp:revision>241</cp:revision>
  <dcterms:created xsi:type="dcterms:W3CDTF">2011-02-14T09:55:34Z</dcterms:created>
  <dcterms:modified xsi:type="dcterms:W3CDTF">2014-11-13T10:38:10Z</dcterms:modified>
</cp:coreProperties>
</file>