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9485" autoAdjust="0"/>
    <p:restoredTop sz="94659" autoAdjust="0"/>
  </p:normalViewPr>
  <p:slideViewPr>
    <p:cSldViewPr>
      <p:cViewPr>
        <p:scale>
          <a:sx n="68" d="100"/>
          <a:sy n="68" d="100"/>
        </p:scale>
        <p:origin x="-1234" y="-1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7E1F17-7013-42FE-9227-916C54C0AEB0}" type="datetimeFigureOut">
              <a:rPr lang="en-US" smtClean="0"/>
              <a:t>11/7/2014</a:t>
            </a:fld>
            <a:endParaRPr lang="en-US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BCFCB9-7650-4884-84F6-E6C144121B98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07592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BCFCB9-7650-4884-84F6-E6C144121B9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77542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BE243-C6C6-42B2-AB30-871B2DDF7706}" type="datetimeFigureOut">
              <a:rPr lang="en-US" smtClean="0"/>
              <a:t>11/7/2014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137AC-BD40-4EF1-827A-69D4E36ADD6E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2190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BE243-C6C6-42B2-AB30-871B2DDF7706}" type="datetimeFigureOut">
              <a:rPr lang="en-US" smtClean="0"/>
              <a:t>11/7/2014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137AC-BD40-4EF1-827A-69D4E36ADD6E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2623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BE243-C6C6-42B2-AB30-871B2DDF7706}" type="datetimeFigureOut">
              <a:rPr lang="en-US" smtClean="0"/>
              <a:t>11/7/2014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137AC-BD40-4EF1-827A-69D4E36ADD6E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745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BE243-C6C6-42B2-AB30-871B2DDF7706}" type="datetimeFigureOut">
              <a:rPr lang="en-US" smtClean="0"/>
              <a:t>11/7/2014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137AC-BD40-4EF1-827A-69D4E36ADD6E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3616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BE243-C6C6-42B2-AB30-871B2DDF7706}" type="datetimeFigureOut">
              <a:rPr lang="en-US" smtClean="0"/>
              <a:t>11/7/2014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137AC-BD40-4EF1-827A-69D4E36ADD6E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2952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BE243-C6C6-42B2-AB30-871B2DDF7706}" type="datetimeFigureOut">
              <a:rPr lang="en-US" smtClean="0"/>
              <a:t>11/7/2014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137AC-BD40-4EF1-827A-69D4E36ADD6E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6351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BE243-C6C6-42B2-AB30-871B2DDF7706}" type="datetimeFigureOut">
              <a:rPr lang="en-US" smtClean="0"/>
              <a:t>11/7/2014</a:t>
            </a:fld>
            <a:endParaRPr lang="en-US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137AC-BD40-4EF1-827A-69D4E36ADD6E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9137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BE243-C6C6-42B2-AB30-871B2DDF7706}" type="datetimeFigureOut">
              <a:rPr lang="en-US" smtClean="0"/>
              <a:t>11/7/2014</a:t>
            </a:fld>
            <a:endParaRPr lang="en-US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137AC-BD40-4EF1-827A-69D4E36ADD6E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582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BE243-C6C6-42B2-AB30-871B2DDF7706}" type="datetimeFigureOut">
              <a:rPr lang="en-US" smtClean="0"/>
              <a:t>11/7/2014</a:t>
            </a:fld>
            <a:endParaRPr lang="en-US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137AC-BD40-4EF1-827A-69D4E36ADD6E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351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BE243-C6C6-42B2-AB30-871B2DDF7706}" type="datetimeFigureOut">
              <a:rPr lang="en-US" smtClean="0"/>
              <a:t>11/7/2014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137AC-BD40-4EF1-827A-69D4E36ADD6E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1246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BE243-C6C6-42B2-AB30-871B2DDF7706}" type="datetimeFigureOut">
              <a:rPr lang="en-US" smtClean="0"/>
              <a:t>11/7/2014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137AC-BD40-4EF1-827A-69D4E36ADD6E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7791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8BE243-C6C6-42B2-AB30-871B2DDF7706}" type="datetimeFigureOut">
              <a:rPr lang="en-US" smtClean="0"/>
              <a:t>11/7/2014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1137AC-BD40-4EF1-827A-69D4E36ADD6E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4115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764704"/>
            <a:ext cx="7772400" cy="1470025"/>
          </a:xfrm>
        </p:spPr>
        <p:txBody>
          <a:bodyPr/>
          <a:lstStyle/>
          <a:p>
            <a:r>
              <a:rPr lang="it-IT" dirty="0" smtClean="0"/>
              <a:t>EG6 – SEISMIC DESIGN</a:t>
            </a:r>
            <a:endParaRPr lang="en-US" dirty="0"/>
          </a:p>
        </p:txBody>
      </p:sp>
      <p:sp>
        <p:nvSpPr>
          <p:cNvPr id="5" name="Titolo 1"/>
          <p:cNvSpPr>
            <a:spLocks noGrp="1"/>
          </p:cNvSpPr>
          <p:nvPr>
            <p:ph type="subTitle" idx="1"/>
          </p:nvPr>
        </p:nvSpPr>
        <p:spPr>
          <a:xfrm>
            <a:off x="827584" y="2564904"/>
            <a:ext cx="7488832" cy="3696816"/>
          </a:xfrm>
        </p:spPr>
        <p:txBody>
          <a:bodyPr>
            <a:normAutofit/>
          </a:bodyPr>
          <a:lstStyle/>
          <a:p>
            <a:pPr algn="l"/>
            <a:r>
              <a:rPr lang="it-IT" dirty="0" smtClean="0"/>
              <a:t>EG6 </a:t>
            </a:r>
            <a:r>
              <a:rPr lang="it-IT" dirty="0" err="1" smtClean="0"/>
              <a:t>impacts</a:t>
            </a:r>
            <a:r>
              <a:rPr lang="it-IT" dirty="0" smtClean="0"/>
              <a:t> on </a:t>
            </a:r>
            <a:r>
              <a:rPr lang="it-IT" dirty="0" err="1" smtClean="0"/>
              <a:t>both</a:t>
            </a:r>
            <a:r>
              <a:rPr lang="it-IT" dirty="0" smtClean="0"/>
              <a:t> EC7 and EC8</a:t>
            </a:r>
          </a:p>
          <a:p>
            <a:pPr algn="l"/>
            <a:endParaRPr lang="it-IT" dirty="0" smtClean="0"/>
          </a:p>
          <a:p>
            <a:pPr algn="l"/>
            <a:r>
              <a:rPr lang="it-IT" dirty="0" smtClean="0"/>
              <a:t>EG6 </a:t>
            </a:r>
            <a:r>
              <a:rPr lang="it-IT" dirty="0" err="1" smtClean="0"/>
              <a:t>needs</a:t>
            </a:r>
            <a:r>
              <a:rPr lang="it-IT" dirty="0" smtClean="0"/>
              <a:t> to </a:t>
            </a:r>
            <a:r>
              <a:rPr lang="it-IT" dirty="0" err="1" smtClean="0"/>
              <a:t>give</a:t>
            </a:r>
            <a:r>
              <a:rPr lang="it-IT" dirty="0" smtClean="0"/>
              <a:t> </a:t>
            </a:r>
            <a:r>
              <a:rPr lang="it-IT" dirty="0" err="1" smtClean="0"/>
              <a:t>his</a:t>
            </a:r>
            <a:r>
              <a:rPr lang="it-IT" dirty="0" smtClean="0"/>
              <a:t> </a:t>
            </a:r>
            <a:r>
              <a:rPr lang="it-IT" dirty="0" err="1" smtClean="0"/>
              <a:t>contribution</a:t>
            </a:r>
            <a:r>
              <a:rPr lang="it-IT" dirty="0" smtClean="0"/>
              <a:t> to:</a:t>
            </a:r>
          </a:p>
          <a:p>
            <a:pPr lvl="1" algn="l"/>
            <a:r>
              <a:rPr lang="it-IT" dirty="0" smtClean="0"/>
              <a:t>TC250/SC7 PT2 and PT3 (with a special </a:t>
            </a:r>
            <a:r>
              <a:rPr lang="it-IT" dirty="0" err="1" smtClean="0"/>
              <a:t>emphasis</a:t>
            </a:r>
            <a:r>
              <a:rPr lang="it-IT" dirty="0" smtClean="0"/>
              <a:t> on site </a:t>
            </a:r>
            <a:r>
              <a:rPr lang="it-IT" dirty="0" err="1" smtClean="0"/>
              <a:t>investigation</a:t>
            </a:r>
            <a:r>
              <a:rPr lang="it-IT" dirty="0" smtClean="0"/>
              <a:t>)  </a:t>
            </a:r>
          </a:p>
          <a:p>
            <a:pPr lvl="1" algn="l"/>
            <a:r>
              <a:rPr lang="it-IT" dirty="0" smtClean="0"/>
              <a:t>TC250/SC8   to the </a:t>
            </a:r>
            <a:r>
              <a:rPr lang="it-IT" dirty="0" err="1" smtClean="0"/>
              <a:t>PT’s</a:t>
            </a:r>
            <a:r>
              <a:rPr lang="it-IT" dirty="0" smtClean="0"/>
              <a:t> </a:t>
            </a:r>
            <a:r>
              <a:rPr lang="it-IT" dirty="0" err="1" smtClean="0"/>
              <a:t>primarely</a:t>
            </a:r>
            <a:r>
              <a:rPr lang="it-IT" dirty="0" smtClean="0"/>
              <a:t>  for part 5 and part 1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3389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95536" y="188640"/>
            <a:ext cx="8229600" cy="6408712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it-IT" sz="4400" dirty="0" smtClean="0"/>
              <a:t>:</a:t>
            </a:r>
          </a:p>
          <a:p>
            <a:pPr marL="0" indent="0">
              <a:buNone/>
            </a:pPr>
            <a:r>
              <a:rPr lang="en-US" sz="5600" dirty="0" smtClean="0"/>
              <a:t>T</a:t>
            </a:r>
            <a:r>
              <a:rPr lang="en-US" sz="5600" b="1" dirty="0" smtClean="0"/>
              <a:t>HE FOLLOWING SUGGESTIONS ARE CONSIDERED FOR POSSIBLE IMPLEMENTATION IN EN 1997</a:t>
            </a:r>
            <a:r>
              <a:rPr lang="en-US" sz="5600" dirty="0" smtClean="0"/>
              <a:t>:</a:t>
            </a:r>
          </a:p>
          <a:p>
            <a:pPr marL="0" indent="0">
              <a:buNone/>
            </a:pPr>
            <a:r>
              <a:rPr lang="en-US" sz="5600" dirty="0" smtClean="0"/>
              <a:t> </a:t>
            </a:r>
          </a:p>
          <a:p>
            <a:pPr marL="0" indent="0">
              <a:buNone/>
            </a:pPr>
            <a:r>
              <a:rPr lang="en-US" sz="5600" b="1" dirty="0" smtClean="0"/>
              <a:t>Clauses 2.1 Design requirements</a:t>
            </a:r>
            <a:endParaRPr lang="en-US" sz="5600" dirty="0" smtClean="0"/>
          </a:p>
          <a:p>
            <a:pPr marL="0" lvl="0" indent="0">
              <a:buNone/>
            </a:pPr>
            <a:r>
              <a:rPr lang="en-US" sz="5600" dirty="0" smtClean="0"/>
              <a:t>The pseudo static calculation model should be included in the verification procedures by partial factors. </a:t>
            </a:r>
          </a:p>
          <a:p>
            <a:pPr marL="0" lvl="0" indent="0">
              <a:buNone/>
            </a:pPr>
            <a:r>
              <a:rPr lang="en-US" sz="5600" dirty="0" smtClean="0"/>
              <a:t>The complete set of partial factors (model, actions, material or resistances) should be presented in appropriate tables; the same tables must also be included in EN 1998-5.</a:t>
            </a:r>
          </a:p>
          <a:p>
            <a:pPr marL="0" indent="0">
              <a:buNone/>
            </a:pPr>
            <a:r>
              <a:rPr lang="en-US" sz="5600" dirty="0" smtClean="0"/>
              <a:t> </a:t>
            </a:r>
          </a:p>
          <a:p>
            <a:pPr marL="0" indent="0">
              <a:buNone/>
            </a:pPr>
            <a:r>
              <a:rPr lang="en-US" sz="5600" b="1" dirty="0" smtClean="0"/>
              <a:t>Clauses 2.2 Design situations</a:t>
            </a:r>
            <a:endParaRPr lang="en-US" sz="5600" dirty="0" smtClean="0"/>
          </a:p>
          <a:p>
            <a:pPr marL="0" indent="0">
              <a:buNone/>
            </a:pPr>
            <a:r>
              <a:rPr lang="en-US" sz="5600" dirty="0" smtClean="0"/>
              <a:t>Geotechnical design considering earthquake would better use drained and undrained conditions instead of long term and short term as in 2.2 (1) of EN 1997.</a:t>
            </a:r>
          </a:p>
          <a:p>
            <a:pPr marL="0" indent="0">
              <a:buNone/>
            </a:pPr>
            <a:r>
              <a:rPr lang="en-US" sz="5600" dirty="0" smtClean="0"/>
              <a:t> </a:t>
            </a:r>
          </a:p>
          <a:p>
            <a:pPr marL="0" indent="0">
              <a:buNone/>
            </a:pPr>
            <a:r>
              <a:rPr lang="en-US" sz="5600" b="1" dirty="0" smtClean="0"/>
              <a:t>Clauses 2.4.7 Ultimate Limit States</a:t>
            </a:r>
            <a:endParaRPr lang="en-US" sz="5600" dirty="0" smtClean="0"/>
          </a:p>
          <a:p>
            <a:pPr marL="0" indent="0">
              <a:buNone/>
            </a:pPr>
            <a:r>
              <a:rPr lang="en-US" sz="5600" dirty="0" smtClean="0"/>
              <a:t>Failure  or excessive  deformation of the structure induced by Liquefaction</a:t>
            </a:r>
          </a:p>
          <a:p>
            <a:pPr marL="0" indent="0">
              <a:buNone/>
            </a:pPr>
            <a:r>
              <a:rPr lang="en-US" sz="5600" dirty="0" smtClean="0"/>
              <a:t> </a:t>
            </a:r>
          </a:p>
          <a:p>
            <a:pPr marL="0" indent="0">
              <a:buNone/>
            </a:pPr>
            <a:r>
              <a:rPr lang="en-US" sz="5600" b="1" dirty="0" smtClean="0"/>
              <a:t>Clauses 2.4.8 Serviceability limit states and 2.4.9 Limiting values for movements of foundations</a:t>
            </a:r>
            <a:endParaRPr lang="en-US" sz="5600" dirty="0" smtClean="0"/>
          </a:p>
          <a:p>
            <a:pPr marL="0" indent="0">
              <a:buNone/>
            </a:pPr>
            <a:r>
              <a:rPr lang="en-US" sz="5600" dirty="0" smtClean="0"/>
              <a:t>EN 1997 and EN 1998 should provide guidance to select the limits of allowable/excessive permanent displacements both for static or seismic loading conditions.</a:t>
            </a:r>
          </a:p>
          <a:p>
            <a:pPr marL="0" indent="0">
              <a:buNone/>
            </a:pPr>
            <a:r>
              <a:rPr lang="en-US" sz="5600" dirty="0" smtClean="0"/>
              <a:t> </a:t>
            </a:r>
          </a:p>
          <a:p>
            <a:pPr marL="0" indent="0">
              <a:buNone/>
            </a:pPr>
            <a:r>
              <a:rPr lang="en-US" sz="5600" b="1" dirty="0" smtClean="0"/>
              <a:t>Section 3 Geotechnical data</a:t>
            </a:r>
            <a:endParaRPr lang="en-US" sz="5600" dirty="0" smtClean="0"/>
          </a:p>
          <a:p>
            <a:pPr marL="0" indent="0">
              <a:buNone/>
            </a:pPr>
            <a:r>
              <a:rPr lang="en-US" sz="5600" dirty="0" smtClean="0">
                <a:solidFill>
                  <a:srgbClr val="FF0000"/>
                </a:solidFill>
              </a:rPr>
              <a:t>Guidance should be provided on:</a:t>
            </a:r>
          </a:p>
          <a:p>
            <a:pPr marL="0" lvl="0" indent="0">
              <a:buNone/>
            </a:pPr>
            <a:r>
              <a:rPr lang="en-US" sz="5600" dirty="0" smtClean="0">
                <a:solidFill>
                  <a:srgbClr val="FF0000"/>
                </a:solidFill>
              </a:rPr>
              <a:t>In situ and laboratory test to assess  ground behavior  to cyclic-dynamic loads (consider rock discontinuities !!)</a:t>
            </a:r>
          </a:p>
          <a:p>
            <a:pPr marL="0" lvl="0" indent="0">
              <a:buNone/>
            </a:pPr>
            <a:r>
              <a:rPr lang="en-US" sz="5600" dirty="0" smtClean="0">
                <a:solidFill>
                  <a:srgbClr val="FF0000"/>
                </a:solidFill>
              </a:rPr>
              <a:t>Techniques to measure the shear wave velocity with possible limitations, accuracy etc.</a:t>
            </a:r>
          </a:p>
          <a:p>
            <a:pPr marL="0" lvl="0" indent="0">
              <a:buNone/>
            </a:pPr>
            <a:r>
              <a:rPr lang="en-US" sz="5600" dirty="0" smtClean="0">
                <a:solidFill>
                  <a:srgbClr val="FF0000"/>
                </a:solidFill>
              </a:rPr>
              <a:t>Laboratory tests to measure stiffness degradation and material damping, including information from well-established experience</a:t>
            </a:r>
            <a:r>
              <a:rPr lang="en-US" sz="5600" dirty="0" smtClean="0"/>
              <a:t>.</a:t>
            </a:r>
          </a:p>
          <a:p>
            <a:pPr marL="0" indent="0">
              <a:buNone/>
            </a:pPr>
            <a:r>
              <a:rPr lang="en-US" sz="5600" dirty="0" smtClean="0"/>
              <a:t> </a:t>
            </a:r>
          </a:p>
          <a:p>
            <a:pPr marL="0" indent="0">
              <a:buNone/>
            </a:pPr>
            <a:r>
              <a:rPr lang="en-US" sz="5600" b="1" dirty="0" smtClean="0"/>
              <a:t>Clause 6.2 Limit states</a:t>
            </a:r>
            <a:r>
              <a:rPr lang="en-US" sz="5600" dirty="0" smtClean="0"/>
              <a:t> (for </a:t>
            </a:r>
            <a:r>
              <a:rPr lang="en-US" sz="5600" u="sng" dirty="0" smtClean="0"/>
              <a:t>spread foundations</a:t>
            </a:r>
            <a:r>
              <a:rPr lang="en-US" sz="5600" dirty="0" smtClean="0"/>
              <a:t> but also for other geotechnical structures if applicable); add to the list of LS:</a:t>
            </a:r>
          </a:p>
          <a:p>
            <a:pPr marL="0" indent="0">
              <a:buNone/>
            </a:pPr>
            <a:r>
              <a:rPr lang="en-US" sz="5600" dirty="0"/>
              <a:t>The occurrence of </a:t>
            </a:r>
            <a:r>
              <a:rPr lang="en-US" sz="5600" dirty="0" smtClean="0"/>
              <a:t>soil liquefaction </a:t>
            </a:r>
            <a:r>
              <a:rPr lang="en-US" sz="5600" dirty="0"/>
              <a:t>under a footing or a slab (the appropriate calculation model should be presented in EN 1998)</a:t>
            </a:r>
          </a:p>
          <a:p>
            <a:pPr marL="0" indent="0">
              <a:buNone/>
            </a:pPr>
            <a:r>
              <a:rPr lang="en-US" sz="5600" dirty="0"/>
              <a:t>The occurrence of excessive displacements due to the earthquake shaking. </a:t>
            </a:r>
          </a:p>
        </p:txBody>
      </p:sp>
    </p:spTree>
    <p:extLst>
      <p:ext uri="{BB962C8B-B14F-4D97-AF65-F5344CB8AC3E}">
        <p14:creationId xmlns:p14="http://schemas.microsoft.com/office/powerpoint/2010/main" val="1660790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51520" y="25431"/>
            <a:ext cx="8568952" cy="684076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200" dirty="0"/>
              <a:t>T</a:t>
            </a:r>
            <a:r>
              <a:rPr lang="en-US" sz="1200" b="1" dirty="0"/>
              <a:t>HE FOLLOWING SUGGESTIONS ARE GIVEN FOR POSSIBLE CONSIDERATION FOR EN 1998-5</a:t>
            </a:r>
            <a:endParaRPr lang="en-US" sz="1200" dirty="0"/>
          </a:p>
          <a:p>
            <a:pPr marL="0" indent="0">
              <a:buNone/>
            </a:pPr>
            <a:r>
              <a:rPr lang="it-IT" sz="1200" u="sng" dirty="0" err="1" smtClean="0"/>
              <a:t>Importance</a:t>
            </a:r>
            <a:r>
              <a:rPr lang="it-IT" sz="1200" u="sng" dirty="0" smtClean="0"/>
              <a:t> </a:t>
            </a:r>
            <a:r>
              <a:rPr lang="it-IT" sz="1200" u="sng" dirty="0" err="1" smtClean="0"/>
              <a:t>factors</a:t>
            </a:r>
            <a:r>
              <a:rPr lang="it-IT" sz="1200" u="sng" dirty="0" smtClean="0"/>
              <a:t> </a:t>
            </a:r>
            <a:endParaRPr lang="en-US" sz="1200" u="sng" dirty="0"/>
          </a:p>
          <a:p>
            <a:pPr marL="0" indent="0">
              <a:buNone/>
            </a:pPr>
            <a:r>
              <a:rPr lang="en-US" sz="1400" u="sng" dirty="0"/>
              <a:t>Soil characteristics: </a:t>
            </a:r>
            <a:endParaRPr lang="en-US" sz="1400" dirty="0"/>
          </a:p>
          <a:p>
            <a:pPr marL="0" indent="0">
              <a:buNone/>
            </a:pPr>
            <a:r>
              <a:rPr lang="en-US" sz="1400" dirty="0"/>
              <a:t>(§3.1 and §5.4.1.1(9)) recommendations on how to measure the </a:t>
            </a:r>
            <a:r>
              <a:rPr lang="en-US" sz="1400" dirty="0" smtClean="0"/>
              <a:t>shear </a:t>
            </a:r>
            <a:r>
              <a:rPr lang="en-US" sz="1400" dirty="0"/>
              <a:t>strength of </a:t>
            </a:r>
            <a:r>
              <a:rPr lang="en-US" sz="1400" dirty="0" smtClean="0"/>
              <a:t>soils, rocks and filling of </a:t>
            </a:r>
            <a:r>
              <a:rPr lang="en-US" sz="1400" dirty="0" err="1" smtClean="0"/>
              <a:t>discon</a:t>
            </a:r>
            <a:r>
              <a:rPr lang="en-US" sz="1400" dirty="0" smtClean="0"/>
              <a:t>. under </a:t>
            </a:r>
            <a:r>
              <a:rPr lang="en-US" sz="1400" dirty="0"/>
              <a:t>rapid loading and also warning on the type of material sensitive to significant cyclic degradation; should be referred to appropriate clauses of EN </a:t>
            </a:r>
            <a:r>
              <a:rPr lang="en-US" sz="1400" dirty="0" smtClean="0"/>
              <a:t>1997-2 and existing standards (ref.)</a:t>
            </a:r>
            <a:endParaRPr lang="en-US" sz="1400" dirty="0"/>
          </a:p>
          <a:p>
            <a:pPr marL="0" indent="0">
              <a:buNone/>
            </a:pPr>
            <a:r>
              <a:rPr lang="en-US" sz="1400" dirty="0"/>
              <a:t>(§3.2) laboratory tests to measure stiffness degradation and material damping: see EN 1997</a:t>
            </a:r>
          </a:p>
          <a:p>
            <a:pPr marL="0" indent="0">
              <a:buNone/>
            </a:pPr>
            <a:r>
              <a:rPr lang="en-US" sz="1400" dirty="0">
                <a:solidFill>
                  <a:srgbClr val="FF0000"/>
                </a:solidFill>
              </a:rPr>
              <a:t> </a:t>
            </a:r>
            <a:r>
              <a:rPr lang="en-US" sz="1400" u="sng" dirty="0" smtClean="0">
                <a:solidFill>
                  <a:srgbClr val="FF0000"/>
                </a:solidFill>
              </a:rPr>
              <a:t>Siting:       characterization</a:t>
            </a:r>
            <a:endParaRPr lang="en-US" sz="14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1400" dirty="0"/>
              <a:t>(§3.2) suggest acceptable techniques to measure the shear wave velocity referring to EN 1997;</a:t>
            </a:r>
          </a:p>
          <a:p>
            <a:pPr marL="0" indent="0">
              <a:buNone/>
            </a:pPr>
            <a:r>
              <a:rPr lang="en-US" sz="1400" dirty="0"/>
              <a:t> </a:t>
            </a:r>
            <a:r>
              <a:rPr lang="en-US" sz="1400" dirty="0" smtClean="0"/>
              <a:t>(§</a:t>
            </a:r>
            <a:r>
              <a:rPr lang="en-US" sz="1400" dirty="0"/>
              <a:t>4.1.2) Geological investigations to identify active faults: the subject may be out of the scope of the Code</a:t>
            </a:r>
          </a:p>
          <a:p>
            <a:pPr marL="0" indent="0">
              <a:buNone/>
            </a:pPr>
            <a:r>
              <a:rPr lang="en-US" sz="1400" dirty="0"/>
              <a:t> </a:t>
            </a:r>
            <a:r>
              <a:rPr lang="en-US" sz="1400" u="sng" dirty="0" smtClean="0"/>
              <a:t>Design </a:t>
            </a:r>
            <a:r>
              <a:rPr lang="en-US" sz="1400" u="sng" dirty="0"/>
              <a:t>approaches and partial factors : consistent with EC7</a:t>
            </a:r>
          </a:p>
          <a:p>
            <a:pPr marL="0" lvl="0" indent="0">
              <a:buNone/>
            </a:pPr>
            <a:r>
              <a:rPr lang="en-US" sz="1400" dirty="0"/>
              <a:t>For each adopted design approach the complete set of partial factors (model, actions, material or resistances) should be presented in appropriate tables; the same tables must also be included in EN 1997</a:t>
            </a:r>
          </a:p>
          <a:p>
            <a:pPr marL="0" indent="0">
              <a:buNone/>
            </a:pPr>
            <a:r>
              <a:rPr lang="en-US" sz="1400" dirty="0"/>
              <a:t> </a:t>
            </a:r>
            <a:r>
              <a:rPr lang="en-US" sz="1400" u="sng" dirty="0" smtClean="0"/>
              <a:t>Foundations</a:t>
            </a:r>
            <a:r>
              <a:rPr lang="en-US" sz="1400" dirty="0"/>
              <a:t>:</a:t>
            </a:r>
          </a:p>
          <a:p>
            <a:pPr marL="0" lvl="0" indent="0">
              <a:buNone/>
            </a:pPr>
            <a:r>
              <a:rPr lang="en-US" sz="1400" dirty="0"/>
              <a:t>Guidance on acceptable values for permanent (absolute and differential) settlements following an earthquake (5.1(1)b)</a:t>
            </a:r>
          </a:p>
          <a:p>
            <a:pPr marL="0" lvl="0" indent="0">
              <a:buNone/>
            </a:pPr>
            <a:r>
              <a:rPr lang="en-US" sz="1400" dirty="0"/>
              <a:t>Verification for piles under lateral loading (5.4.2(2) and 5.4.2(5))</a:t>
            </a:r>
          </a:p>
          <a:p>
            <a:pPr marL="0" lvl="0" indent="0">
              <a:buNone/>
            </a:pPr>
            <a:r>
              <a:rPr lang="en-US" sz="1400" dirty="0"/>
              <a:t>Indication of soils susceptible to significant degradation of resistance during the earthquake (nature, depth from the ground surface, etc..)</a:t>
            </a:r>
          </a:p>
          <a:p>
            <a:pPr marL="0" indent="0">
              <a:buNone/>
            </a:pPr>
            <a:r>
              <a:rPr lang="en-US" sz="1400" dirty="0"/>
              <a:t> </a:t>
            </a:r>
            <a:r>
              <a:rPr lang="en-US" sz="1400" u="sng" dirty="0" smtClean="0"/>
              <a:t>Earth </a:t>
            </a:r>
            <a:r>
              <a:rPr lang="en-US" sz="1400" u="sng" dirty="0"/>
              <a:t>retaining structures</a:t>
            </a:r>
            <a:r>
              <a:rPr lang="en-US" sz="1400" dirty="0"/>
              <a:t>:</a:t>
            </a:r>
          </a:p>
          <a:p>
            <a:pPr marL="0" lvl="0" indent="0">
              <a:buNone/>
            </a:pPr>
            <a:r>
              <a:rPr lang="en-US" sz="1400" dirty="0"/>
              <a:t>Table 7.1 — Values of factor </a:t>
            </a:r>
            <a:r>
              <a:rPr lang="en-US" sz="1400" i="1" dirty="0"/>
              <a:t>r </a:t>
            </a:r>
            <a:r>
              <a:rPr lang="en-US" sz="1400" dirty="0"/>
              <a:t>for the calculation of the horizontal seismic coefficient must be reconsidered to allow for soil permanent displacements with high seismicity</a:t>
            </a:r>
          </a:p>
          <a:p>
            <a:pPr marL="0" indent="0">
              <a:buNone/>
            </a:pPr>
            <a:r>
              <a:rPr lang="en-US" sz="1400" dirty="0"/>
              <a:t> </a:t>
            </a:r>
            <a:r>
              <a:rPr lang="en-US" sz="1400" u="sng" dirty="0" smtClean="0"/>
              <a:t>Slope stability  (ASHTO tables) ductility etc..)</a:t>
            </a:r>
            <a:endParaRPr lang="en-US" sz="1400" dirty="0"/>
          </a:p>
          <a:p>
            <a:pPr marL="0" indent="0">
              <a:buNone/>
            </a:pPr>
            <a:r>
              <a:rPr lang="en-US" sz="1400" dirty="0"/>
              <a:t> </a:t>
            </a:r>
            <a:r>
              <a:rPr lang="en-US" sz="1400" u="sng" dirty="0" smtClean="0"/>
              <a:t>Capacity </a:t>
            </a:r>
            <a:r>
              <a:rPr lang="en-US" sz="1400" u="sng" dirty="0"/>
              <a:t>design and hierarchy </a:t>
            </a:r>
            <a:r>
              <a:rPr lang="en-US" sz="1400" u="sng" dirty="0" smtClean="0"/>
              <a:t>principles  (discuss the Omega factors)</a:t>
            </a:r>
            <a:endParaRPr lang="en-US" sz="1400" dirty="0"/>
          </a:p>
          <a:p>
            <a:pPr marL="0" indent="0">
              <a:buNone/>
            </a:pPr>
            <a:r>
              <a:rPr lang="en-US" sz="1400" dirty="0"/>
              <a:t>  </a:t>
            </a:r>
            <a:r>
              <a:rPr lang="en-US" sz="1400" u="sng" dirty="0" smtClean="0"/>
              <a:t>Anchor system  (frictional devices for energy dissipation) </a:t>
            </a:r>
            <a:endParaRPr lang="en-US" sz="1400" dirty="0"/>
          </a:p>
          <a:p>
            <a:pPr marL="0" lvl="0" indent="0">
              <a:buNone/>
            </a:pPr>
            <a:r>
              <a:rPr lang="en-US" sz="1400" dirty="0"/>
              <a:t>Strength hierarchy principles should be introduced to ensure that anchor foundation capacity is reached before the failure of the tendons and of the restrain system.</a:t>
            </a:r>
          </a:p>
          <a:p>
            <a:pPr marL="0" indent="0">
              <a:buNone/>
            </a:pPr>
            <a:r>
              <a:rPr lang="en-US" sz="1050" dirty="0"/>
              <a:t> </a:t>
            </a:r>
          </a:p>
          <a:p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2049339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Ground </a:t>
            </a:r>
            <a:r>
              <a:rPr lang="it-IT" dirty="0" err="1" smtClean="0"/>
              <a:t>type</a:t>
            </a:r>
            <a:r>
              <a:rPr lang="it-IT" dirty="0" smtClean="0"/>
              <a:t> </a:t>
            </a:r>
            <a:r>
              <a:rPr lang="it-IT" dirty="0" err="1" smtClean="0"/>
              <a:t>classification</a:t>
            </a:r>
            <a:r>
              <a:rPr lang="it-IT" smtClean="0"/>
              <a:t> Part 1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6000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</TotalTime>
  <Words>149</Words>
  <Application>Microsoft Office PowerPoint</Application>
  <PresentationFormat>Presentazione su schermo (4:3)</PresentationFormat>
  <Paragraphs>54</Paragraphs>
  <Slides>4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5" baseType="lpstr">
      <vt:lpstr>Tema di Office</vt:lpstr>
      <vt:lpstr>EG6 – SEISMIC DESIGN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EG6 – SEISMIC DESIGN</dc:title>
  <dc:creator>Referee n°1</dc:creator>
  <cp:lastModifiedBy>Referee n°1</cp:lastModifiedBy>
  <cp:revision>13</cp:revision>
  <dcterms:created xsi:type="dcterms:W3CDTF">2014-11-07T08:53:58Z</dcterms:created>
  <dcterms:modified xsi:type="dcterms:W3CDTF">2014-11-07T14:25:55Z</dcterms:modified>
</cp:coreProperties>
</file>