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11" r:id="rId1"/>
  </p:sldMasterIdLst>
  <p:notesMasterIdLst>
    <p:notesMasterId r:id="rId7"/>
  </p:notesMasterIdLst>
  <p:handoutMasterIdLst>
    <p:handoutMasterId r:id="rId8"/>
  </p:handoutMasterIdLst>
  <p:sldIdLst>
    <p:sldId id="369" r:id="rId2"/>
    <p:sldId id="662" r:id="rId3"/>
    <p:sldId id="665" r:id="rId4"/>
    <p:sldId id="650" r:id="rId5"/>
    <p:sldId id="666" r:id="rId6"/>
  </p:sldIdLst>
  <p:sldSz cx="9144000" cy="6858000" type="screen4x3"/>
  <p:notesSz cx="6797675" cy="98742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9317"/>
    <a:srgbClr val="FF3300"/>
    <a:srgbClr val="B15A3E"/>
    <a:srgbClr val="5D2B70"/>
    <a:srgbClr val="A9BF5D"/>
    <a:srgbClr val="B7354D"/>
    <a:srgbClr val="1E546D"/>
    <a:srgbClr val="38B287"/>
    <a:srgbClr val="FF7C8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06" autoAdjust="0"/>
    <p:restoredTop sz="58247" autoAdjust="0"/>
  </p:normalViewPr>
  <p:slideViewPr>
    <p:cSldViewPr>
      <p:cViewPr varScale="1">
        <p:scale>
          <a:sx n="115" d="100"/>
          <a:sy n="115" d="100"/>
        </p:scale>
        <p:origin x="-822" y="-96"/>
      </p:cViewPr>
      <p:guideLst>
        <p:guide orient="horz" pos="1071"/>
        <p:guide orient="horz" pos="3748"/>
        <p:guide orient="horz" pos="2478"/>
        <p:guide pos="2925"/>
        <p:guide pos="3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1" d="100"/>
          <a:sy n="31" d="100"/>
        </p:scale>
        <p:origin x="-1638" y="-72"/>
      </p:cViewPr>
      <p:guideLst>
        <p:guide orient="horz" pos="3113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4342" cy="49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33" tIns="45815" rIns="91633" bIns="45815" numCol="1" anchor="t" anchorCtr="0" compatLnSpc="1">
            <a:prstTxWarp prst="textNoShape">
              <a:avLst/>
            </a:prstTxWarp>
          </a:bodyPr>
          <a:lstStyle>
            <a:lvl1pPr defTabSz="917626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o"/>
              <a:defRPr sz="1400"/>
            </a:lvl1pPr>
          </a:lstStyle>
          <a:p>
            <a:endParaRPr lang="en-GB"/>
          </a:p>
        </p:txBody>
      </p:sp>
      <p:sp>
        <p:nvSpPr>
          <p:cNvPr id="18435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3335" y="2"/>
            <a:ext cx="2944341" cy="49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33" tIns="45815" rIns="91633" bIns="45815" numCol="1" anchor="t" anchorCtr="0" compatLnSpc="1">
            <a:prstTxWarp prst="textNoShape">
              <a:avLst/>
            </a:prstTxWarp>
          </a:bodyPr>
          <a:lstStyle>
            <a:lvl1pPr algn="r" defTabSz="917626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o"/>
              <a:defRPr sz="1400"/>
            </a:lvl1pPr>
          </a:lstStyle>
          <a:p>
            <a:endParaRPr lang="en-GB"/>
          </a:p>
        </p:txBody>
      </p:sp>
      <p:sp>
        <p:nvSpPr>
          <p:cNvPr id="18436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1074"/>
            <a:ext cx="2944342" cy="49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33" tIns="45815" rIns="91633" bIns="45815" numCol="1" anchor="b" anchorCtr="0" compatLnSpc="1">
            <a:prstTxWarp prst="textNoShape">
              <a:avLst/>
            </a:prstTxWarp>
          </a:bodyPr>
          <a:lstStyle>
            <a:lvl1pPr defTabSz="917626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o"/>
              <a:defRPr sz="1400"/>
            </a:lvl1pPr>
          </a:lstStyle>
          <a:p>
            <a:endParaRPr lang="en-GB"/>
          </a:p>
        </p:txBody>
      </p:sp>
      <p:sp>
        <p:nvSpPr>
          <p:cNvPr id="18437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3335" y="9381074"/>
            <a:ext cx="2944341" cy="49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33" tIns="45815" rIns="91633" bIns="45815" numCol="1" anchor="b" anchorCtr="0" compatLnSpc="1">
            <a:prstTxWarp prst="textNoShape">
              <a:avLst/>
            </a:prstTxWarp>
          </a:bodyPr>
          <a:lstStyle>
            <a:lvl1pPr algn="r" defTabSz="917626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o"/>
              <a:defRPr sz="1400"/>
            </a:lvl1pPr>
          </a:lstStyle>
          <a:p>
            <a:fld id="{603294CD-407D-4111-B464-935C287AA5D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9703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65623" cy="482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47" tIns="45073" rIns="90147" bIns="45073" numCol="1" anchor="t" anchorCtr="0" compatLnSpc="1">
            <a:prstTxWarp prst="textNoShape">
              <a:avLst/>
            </a:prstTxWarp>
          </a:bodyPr>
          <a:lstStyle>
            <a:lvl1pPr defTabSz="899305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o"/>
              <a:defRPr sz="1400"/>
            </a:lvl1pPr>
          </a:lstStyle>
          <a:p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7895" y="0"/>
            <a:ext cx="2965623" cy="482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47" tIns="45073" rIns="90147" bIns="45073" numCol="1" anchor="t" anchorCtr="0" compatLnSpc="1">
            <a:prstTxWarp prst="textNoShape">
              <a:avLst/>
            </a:prstTxWarp>
          </a:bodyPr>
          <a:lstStyle>
            <a:lvl1pPr algn="r" defTabSz="899305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o"/>
              <a:defRPr sz="1400"/>
            </a:lvl1pPr>
          </a:lstStyle>
          <a:p>
            <a:endParaRPr lang="en-GB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3763" y="728663"/>
            <a:ext cx="4972050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233" y="4702024"/>
            <a:ext cx="4969051" cy="4460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47" tIns="45073" rIns="90147" bIns="450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02517"/>
            <a:ext cx="2965623" cy="48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47" tIns="45073" rIns="90147" bIns="45073" numCol="1" anchor="b" anchorCtr="0" compatLnSpc="1">
            <a:prstTxWarp prst="textNoShape">
              <a:avLst/>
            </a:prstTxWarp>
          </a:bodyPr>
          <a:lstStyle>
            <a:lvl1pPr defTabSz="899305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o"/>
              <a:defRPr sz="1400"/>
            </a:lvl1pPr>
          </a:lstStyle>
          <a:p>
            <a:endParaRPr lang="en-GB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895" y="9402517"/>
            <a:ext cx="2965623" cy="48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47" tIns="45073" rIns="90147" bIns="45073" numCol="1" anchor="b" anchorCtr="0" compatLnSpc="1">
            <a:prstTxWarp prst="textNoShape">
              <a:avLst/>
            </a:prstTxWarp>
          </a:bodyPr>
          <a:lstStyle>
            <a:lvl1pPr algn="r" defTabSz="899305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o"/>
              <a:defRPr sz="1400"/>
            </a:lvl1pPr>
          </a:lstStyle>
          <a:p>
            <a:fld id="{4B9EFC29-42E2-4870-8F73-20AA1161DD3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4911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BE82F1-17FE-4B5F-B52E-066623F00418}" type="slidenum">
              <a:rPr lang="en-GB"/>
              <a:pPr/>
              <a:t>1</a:t>
            </a:fld>
            <a:endParaRPr lang="en-GB"/>
          </a:p>
        </p:txBody>
      </p:sp>
      <p:sp>
        <p:nvSpPr>
          <p:cNvPr id="2426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8992" y="4694367"/>
            <a:ext cx="4979692" cy="4155241"/>
          </a:xfrm>
          <a:ln/>
        </p:spPr>
        <p:txBody>
          <a:bodyPr lIns="92793" tIns="46395" rIns="92793" bIns="46395"/>
          <a:lstStyle/>
          <a:p>
            <a:endParaRPr lang="en-US"/>
          </a:p>
        </p:txBody>
      </p:sp>
      <p:sp>
        <p:nvSpPr>
          <p:cNvPr id="24269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6963" y="862013"/>
            <a:ext cx="4606925" cy="3455987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"/>
          <p:cNvSpPr/>
          <p:nvPr/>
        </p:nvSpPr>
        <p:spPr>
          <a:xfrm>
            <a:off x="0" y="0"/>
            <a:ext cx="9144000" cy="3416400"/>
          </a:xfrm>
          <a:prstGeom prst="rect">
            <a:avLst/>
          </a:prstGeom>
          <a:solidFill>
            <a:srgbClr val="2D9317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612000" y="1195200"/>
            <a:ext cx="7200000" cy="1080000"/>
          </a:xfrm>
          <a:noFill/>
        </p:spPr>
        <p:txBody>
          <a:bodyPr vert="horz" anchor="t">
            <a:noAutofit/>
          </a:bodyPr>
          <a:lstStyle>
            <a:lvl1pPr algn="l">
              <a:defRPr lang="en-US" sz="3600" kern="1200" cap="none" baseline="0" dirty="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 hasCustomPrompt="1"/>
          </p:nvPr>
        </p:nvSpPr>
        <p:spPr>
          <a:xfrm>
            <a:off x="612000" y="2408400"/>
            <a:ext cx="7200000" cy="669600"/>
          </a:xfrm>
          <a:noFill/>
        </p:spPr>
        <p:txBody>
          <a:bodyPr>
            <a:noAutofit/>
          </a:bodyPr>
          <a:lstStyle>
            <a:lvl1pPr marL="0" indent="0" algn="l">
              <a:buNone/>
              <a:defRPr sz="2800" b="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dirty="0" smtClean="0"/>
              <a:t>Click to add author information</a:t>
            </a:r>
            <a:endParaRPr lang="en-US" dirty="0"/>
          </a:p>
        </p:txBody>
      </p:sp>
      <p:sp>
        <p:nvSpPr>
          <p:cNvPr id="22" name="Rectangle 37"/>
          <p:cNvSpPr>
            <a:spLocks noChangeArrowheads="1"/>
          </p:cNvSpPr>
          <p:nvPr/>
        </p:nvSpPr>
        <p:spPr bwMode="auto">
          <a:xfrm>
            <a:off x="1588" y="3535363"/>
            <a:ext cx="9144000" cy="179387"/>
          </a:xfrm>
          <a:prstGeom prst="rect">
            <a:avLst/>
          </a:prstGeom>
          <a:solidFill>
            <a:srgbClr val="2D931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latin typeface="Arial" charset="0"/>
            </a:endParaRPr>
          </a:p>
        </p:txBody>
      </p:sp>
      <p:sp>
        <p:nvSpPr>
          <p:cNvPr id="23" name="Rectangle 42"/>
          <p:cNvSpPr>
            <a:spLocks noChangeArrowheads="1"/>
          </p:cNvSpPr>
          <p:nvPr/>
        </p:nvSpPr>
        <p:spPr bwMode="auto">
          <a:xfrm>
            <a:off x="-1588" y="3398838"/>
            <a:ext cx="9144001" cy="85725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latin typeface="Arial" charset="0"/>
            </a:endParaRPr>
          </a:p>
        </p:txBody>
      </p:sp>
      <p:pic>
        <p:nvPicPr>
          <p:cNvPr id="25" name="Contoso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84368" y="5629296"/>
            <a:ext cx="1008126" cy="1008126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 userDrawn="1"/>
        </p:nvSpPr>
        <p:spPr>
          <a:xfrm>
            <a:off x="251520" y="6237312"/>
            <a:ext cx="42689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i="1" dirty="0" smtClean="0">
                <a:solidFill>
                  <a:srgbClr val="2D9317"/>
                </a:solidFill>
                <a:latin typeface="+mn-lt"/>
              </a:rPr>
              <a:t>Geocentrix</a:t>
            </a:r>
            <a:r>
              <a:rPr lang="en-GB" sz="2000" b="1" i="1" baseline="0" dirty="0" smtClean="0">
                <a:solidFill>
                  <a:srgbClr val="2D9317"/>
                </a:solidFill>
                <a:latin typeface="+mn-lt"/>
              </a:rPr>
              <a:t> – </a:t>
            </a:r>
            <a:r>
              <a:rPr lang="en-GB" sz="2000" b="1" i="1" dirty="0" smtClean="0">
                <a:solidFill>
                  <a:srgbClr val="2D9317"/>
                </a:solidFill>
                <a:latin typeface="+mn-lt"/>
              </a:rPr>
              <a:t>putting you at the centre</a:t>
            </a:r>
            <a:endParaRPr lang="en-GB" sz="2000" b="1" i="1" dirty="0">
              <a:solidFill>
                <a:srgbClr val="2D9317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83624" cy="432000"/>
          </a:xfrm>
          <a:solidFill>
            <a:srgbClr val="2D9317"/>
          </a:solidFill>
        </p:spPr>
        <p:txBody>
          <a:bodyPr>
            <a:no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5"/>
          </p:nvPr>
        </p:nvSpPr>
        <p:spPr>
          <a:xfrm>
            <a:off x="304800" y="864000"/>
            <a:ext cx="3962400" cy="2637008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Rectangle 11"/>
          <p:cNvSpPr>
            <a:spLocks noGrp="1"/>
          </p:cNvSpPr>
          <p:nvPr>
            <p:ph sz="quarter" idx="17"/>
          </p:nvPr>
        </p:nvSpPr>
        <p:spPr>
          <a:xfrm>
            <a:off x="301752" y="3573016"/>
            <a:ext cx="3965448" cy="268148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Rectangle 11"/>
          <p:cNvSpPr>
            <a:spLocks noGrp="1"/>
          </p:cNvSpPr>
          <p:nvPr>
            <p:ph sz="quarter" idx="19"/>
          </p:nvPr>
        </p:nvSpPr>
        <p:spPr>
          <a:xfrm>
            <a:off x="4419600" y="864000"/>
            <a:ext cx="3962400" cy="2637008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21"/>
          </p:nvPr>
        </p:nvSpPr>
        <p:spPr>
          <a:xfrm>
            <a:off x="4416552" y="3573016"/>
            <a:ext cx="3965448" cy="268148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3" name="Rectangle 23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lvl1pPr algn="l">
              <a:defRPr/>
            </a:lvl1pPr>
            <a:extLst/>
          </a:lstStyle>
          <a:p>
            <a:fld id="{930FDD01-3F34-46DA-BEAD-E0375045F378}" type="datetime7">
              <a:rPr lang="en-GB" smtClean="0"/>
              <a:t>Nov-14</a:t>
            </a:fld>
            <a:endParaRPr lang="en-GB"/>
          </a:p>
        </p:txBody>
      </p:sp>
      <p:sp>
        <p:nvSpPr>
          <p:cNvPr id="27" name="Rectangle 2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fld id="{D4BB34B7-3005-4895-8EFE-9D58719A4F9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8" name="Rectangle 28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r>
              <a:rPr lang="en-US" smtClean="0"/>
              <a:t>2020 vision: future direction of Eurocode 7 ©2014 Geocentrix Ltd. All rights reserved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54D77A-2DCD-4447-97B4-D5854A4F7480}" type="datetime7">
              <a:rPr lang="en-GB" smtClean="0"/>
              <a:t>Nov-14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2020 vision: future direction of Eurocode 7 ©2014 Geocentrix Ltd. All rights reserved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BB34B7-3005-4895-8EFE-9D58719A4F9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BB34B7-3005-4895-8EFE-9D58719A4F9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4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432000"/>
          </a:xfrm>
          <a:solidFill>
            <a:schemeClr val="accent6">
              <a:shade val="75000"/>
            </a:schemeClr>
          </a:solidFill>
        </p:spPr>
        <p:txBody>
          <a:bodyPr>
            <a:no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5"/>
          </p:nvPr>
        </p:nvSpPr>
        <p:spPr>
          <a:xfrm>
            <a:off x="304800" y="864000"/>
            <a:ext cx="3962400" cy="24221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432000"/>
          </a:xfrm>
          <a:solidFill>
            <a:schemeClr val="accent6">
              <a:shade val="75000"/>
            </a:schemeClr>
          </a:solidFill>
        </p:spPr>
        <p:txBody>
          <a:bodyPr>
            <a:no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7"/>
          </p:nvPr>
        </p:nvSpPr>
        <p:spPr>
          <a:xfrm>
            <a:off x="301752" y="3786190"/>
            <a:ext cx="3965448" cy="246830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9600" y="381000"/>
            <a:ext cx="3962400" cy="432000"/>
          </a:xfrm>
          <a:solidFill>
            <a:schemeClr val="accent6">
              <a:shade val="75000"/>
            </a:schemeClr>
          </a:solidFill>
        </p:spPr>
        <p:txBody>
          <a:bodyPr>
            <a:no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9"/>
          </p:nvPr>
        </p:nvSpPr>
        <p:spPr>
          <a:xfrm>
            <a:off x="4419600" y="864000"/>
            <a:ext cx="3962400" cy="24221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432000"/>
          </a:xfrm>
          <a:solidFill>
            <a:schemeClr val="accent6">
              <a:shade val="75000"/>
            </a:schemeClr>
          </a:solidFill>
        </p:spPr>
        <p:txBody>
          <a:bodyPr>
            <a:no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6" name="Rectangle 11"/>
          <p:cNvSpPr>
            <a:spLocks noGrp="1"/>
          </p:cNvSpPr>
          <p:nvPr>
            <p:ph sz="quarter" idx="21"/>
          </p:nvPr>
        </p:nvSpPr>
        <p:spPr>
          <a:xfrm>
            <a:off x="4416552" y="3786190"/>
            <a:ext cx="3965448" cy="246830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3" name="Rectangle 23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lvl1pPr algn="l">
              <a:defRPr/>
            </a:lvl1pPr>
            <a:extLst/>
          </a:lstStyle>
          <a:p>
            <a:pPr>
              <a:defRPr/>
            </a:pPr>
            <a:fld id="{2E21F3CB-AF47-4BC3-A88B-CDC509D5D2FC}" type="datetime7">
              <a:rPr lang="en-GB" smtClean="0"/>
              <a:t>Nov-14</a:t>
            </a:fld>
            <a:endParaRPr lang="en-GB"/>
          </a:p>
        </p:txBody>
      </p:sp>
      <p:sp>
        <p:nvSpPr>
          <p:cNvPr id="27" name="Rectangle 2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4D79B2D-79FC-4A75-AFBB-31D3F7C156FE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28" name="Rectangle 28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2020 vision: future direction of Eurocode 7 ©2014 Geocentrix Ltd. All rights reserved</a:t>
            </a:r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-up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3rd ISSMGE Webinar, Past, present, and future of Eurocode 7, 19 Dec 2011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6A9478-C941-4218-BA7A-BF36F836B7D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Text Placeholder 12"/>
          <p:cNvSpPr>
            <a:spLocks noGrp="1"/>
          </p:cNvSpPr>
          <p:nvPr>
            <p:ph idx="1"/>
          </p:nvPr>
        </p:nvSpPr>
        <p:spPr>
          <a:xfrm>
            <a:off x="539552" y="1440000"/>
            <a:ext cx="8280000" cy="4293256"/>
          </a:xfrm>
          <a:prstGeom prst="rect">
            <a:avLst/>
          </a:prstGeom>
        </p:spPr>
        <p:txBody>
          <a:bodyPr vert="horz">
            <a:normAutofit/>
          </a:bodyPr>
          <a:lstStyle>
            <a:lvl1pPr>
              <a:buNone/>
              <a:defRPr sz="2600">
                <a:latin typeface="+mn-lt"/>
              </a:defRPr>
            </a:lvl1pPr>
            <a:lvl2pPr>
              <a:buNone/>
              <a:defRPr sz="2300">
                <a:latin typeface="+mn-lt"/>
              </a:defRPr>
            </a:lvl2pPr>
            <a:lvl3pPr>
              <a:buNone/>
              <a:defRPr sz="2000">
                <a:latin typeface="+mn-lt"/>
              </a:defRPr>
            </a:lvl3pPr>
          </a:lstStyle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  <a:p>
            <a:pPr lvl="1" eaLnBrk="1" latinLnBrk="0" hangingPunct="1"/>
            <a:r>
              <a:rPr kumimoji="0" lang="en-US" noProof="0" dirty="0" smtClean="0"/>
              <a:t>Second level</a:t>
            </a:r>
          </a:p>
          <a:p>
            <a:pPr lvl="2" eaLnBrk="1" latinLnBrk="0" hangingPunct="1"/>
            <a:r>
              <a:rPr kumimoji="0" lang="en-US" noProof="0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527920453"/>
      </p:ext>
    </p:extLst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4038600"/>
            <a:ext cx="9144000" cy="609600"/>
          </a:xfrm>
          <a:prstGeom prst="rect">
            <a:avLst/>
          </a:prstGeom>
          <a:solidFill>
            <a:srgbClr val="FF3300"/>
          </a:solidFill>
          <a:ln w="25400" cap="rnd" cmpd="sng" algn="ctr">
            <a:noFill/>
            <a:prstDash val="solid"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rgbClr val="2D9317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pic>
        <p:nvPicPr>
          <p:cNvPr id="12" name="Contoso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77937" y="5719008"/>
            <a:ext cx="1008126" cy="100812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2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8701118" cy="533400"/>
          </a:xfrm>
          <a:noFill/>
        </p:spPr>
        <p:txBody>
          <a:bodyPr vert="horz">
            <a:normAutofit/>
          </a:bodyPr>
          <a:lstStyle>
            <a:lvl1pPr algn="l">
              <a:defRPr sz="2800" b="0" cap="all" spc="150" baseline="0">
                <a:solidFill>
                  <a:srgbClr val="003A6C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ing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>
                <a:solidFill>
                  <a:srgbClr val="003A6C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432000"/>
          </a:xfrm>
          <a:solidFill>
            <a:srgbClr val="2D9317"/>
          </a:solidFill>
        </p:spPr>
        <p:txBody>
          <a:bodyPr>
            <a:no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1" name="Rectangle 6"/>
          <p:cNvSpPr>
            <a:spLocks noGrp="1"/>
          </p:cNvSpPr>
          <p:nvPr>
            <p:ph type="sldNum" sz="quarter" idx="4"/>
          </p:nvPr>
        </p:nvSpPr>
        <p:spPr>
          <a:xfrm>
            <a:off x="7531200" y="6473952"/>
            <a:ext cx="851330" cy="304800"/>
          </a:xfrm>
          <a:prstGeom prst="rect">
            <a:avLst/>
          </a:prstGeom>
        </p:spPr>
        <p:txBody>
          <a:bodyPr vert="horz" anchor="ctr"/>
          <a:lstStyle>
            <a:lvl1pPr algn="r">
              <a:defRPr sz="1000">
                <a:solidFill>
                  <a:srgbClr val="A0A0A0"/>
                </a:solidFill>
              </a:defRPr>
            </a:lvl1pPr>
            <a:extLst/>
          </a:lstStyle>
          <a:p>
            <a:fld id="{D4BB34B7-3005-4895-8EFE-9D58719A4F9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Rectangle 4"/>
          <p:cNvSpPr>
            <a:spLocks noGrp="1"/>
          </p:cNvSpPr>
          <p:nvPr>
            <p:ph type="dt" sz="half" idx="2"/>
          </p:nvPr>
        </p:nvSpPr>
        <p:spPr>
          <a:xfrm>
            <a:off x="285720" y="6473952"/>
            <a:ext cx="928694" cy="306000"/>
          </a:xfrm>
          <a:prstGeom prst="rect">
            <a:avLst/>
          </a:prstGeom>
        </p:spPr>
        <p:txBody>
          <a:bodyPr vert="horz"/>
          <a:lstStyle>
            <a:lvl1pPr algn="l">
              <a:defRPr sz="1000">
                <a:solidFill>
                  <a:srgbClr val="A0A0A0"/>
                </a:solidFill>
              </a:defRPr>
            </a:lvl1pPr>
            <a:extLst/>
          </a:lstStyle>
          <a:p>
            <a:fld id="{9D71D420-3E30-4616-9C73-CD6C627AE545}" type="datetime7">
              <a:rPr lang="en-GB" smtClean="0"/>
              <a:t>Nov-14</a:t>
            </a:fld>
            <a:endParaRPr lang="en-GB"/>
          </a:p>
        </p:txBody>
      </p:sp>
      <p:sp>
        <p:nvSpPr>
          <p:cNvPr id="14" name="Rectangle 12"/>
          <p:cNvSpPr>
            <a:spLocks noGrp="1"/>
          </p:cNvSpPr>
          <p:nvPr>
            <p:ph type="ftr" sz="quarter" idx="3"/>
          </p:nvPr>
        </p:nvSpPr>
        <p:spPr>
          <a:xfrm>
            <a:off x="1357290" y="6473952"/>
            <a:ext cx="6095030" cy="304800"/>
          </a:xfrm>
          <a:prstGeom prst="rect">
            <a:avLst/>
          </a:prstGeom>
        </p:spPr>
        <p:txBody>
          <a:bodyPr vert="horz" anchor="ctr"/>
          <a:lstStyle>
            <a:lvl1pPr algn="ctr">
              <a:defRPr sz="1000">
                <a:solidFill>
                  <a:srgbClr val="A0A0A0"/>
                </a:solidFill>
              </a:defRPr>
            </a:lvl1pPr>
            <a:extLst/>
          </a:lstStyle>
          <a:p>
            <a:r>
              <a:rPr lang="en-US" smtClean="0"/>
              <a:t>2020 vision: future direction of Eurocode 7 ©2014 Geocentrix Ltd. All rights reserved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>
                <a:solidFill>
                  <a:srgbClr val="003A6C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432000"/>
          </a:xfrm>
          <a:solidFill>
            <a:srgbClr val="2D9317"/>
          </a:solidFill>
        </p:spPr>
        <p:txBody>
          <a:bodyPr>
            <a:no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1" name="Rectangle 11"/>
          <p:cNvSpPr>
            <a:spLocks noGrp="1"/>
          </p:cNvSpPr>
          <p:nvPr>
            <p:ph sz="quarter" idx="15"/>
          </p:nvPr>
        </p:nvSpPr>
        <p:spPr>
          <a:xfrm>
            <a:off x="304800" y="864000"/>
            <a:ext cx="8077200" cy="5391168"/>
          </a:xfrm>
        </p:spPr>
        <p:txBody>
          <a:bodyPr>
            <a:normAutofit/>
          </a:bodyPr>
          <a:lstStyle>
            <a:lvl1pPr>
              <a:buFont typeface="Arial" pitchFamily="34" charset="0"/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Rectangle 9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 algn="l">
              <a:defRPr/>
            </a:lvl1pPr>
            <a:extLst/>
          </a:lstStyle>
          <a:p>
            <a:fld id="{6F3FF749-8D58-473D-8A38-B96E0E41C2E5}" type="datetime7">
              <a:rPr lang="en-GB" smtClean="0"/>
              <a:t>Nov-14</a:t>
            </a:fld>
            <a:endParaRPr lang="en-GB"/>
          </a:p>
        </p:txBody>
      </p:sp>
      <p:sp>
        <p:nvSpPr>
          <p:cNvPr id="10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D4BB34B7-3005-4895-8EFE-9D58719A4F9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r>
              <a:rPr lang="en-US" smtClean="0"/>
              <a:t>2020 vision: future direction of Eurocode 7 ©2014 Geocentrix Ltd. All rights reserved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83624" cy="432000"/>
          </a:xfrm>
          <a:solidFill>
            <a:srgbClr val="2D9317"/>
          </a:solidFill>
        </p:spPr>
        <p:txBody>
          <a:bodyPr>
            <a:no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9" name="Rectangle 11"/>
          <p:cNvSpPr>
            <a:spLocks noGrp="1"/>
          </p:cNvSpPr>
          <p:nvPr>
            <p:ph sz="quarter" idx="15"/>
          </p:nvPr>
        </p:nvSpPr>
        <p:spPr>
          <a:xfrm>
            <a:off x="304800" y="864000"/>
            <a:ext cx="3962400" cy="542252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17"/>
          </p:nvPr>
        </p:nvSpPr>
        <p:spPr>
          <a:xfrm>
            <a:off x="4416552" y="864000"/>
            <a:ext cx="3962400" cy="542252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3" name="Rectangle 1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 algn="l">
              <a:defRPr/>
            </a:lvl1pPr>
            <a:extLst/>
          </a:lstStyle>
          <a:p>
            <a:fld id="{782CCEAC-493B-4A4E-BA02-423A42E717D2}" type="datetime7">
              <a:rPr lang="en-GB" smtClean="0"/>
              <a:t>Nov-14</a:t>
            </a:fld>
            <a:endParaRPr lang="en-GB"/>
          </a:p>
        </p:txBody>
      </p:sp>
      <p:sp>
        <p:nvSpPr>
          <p:cNvPr id="16" name="Rectangle 1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fld id="{D4BB34B7-3005-4895-8EFE-9D58719A4F9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Rectangle 17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r>
              <a:rPr lang="en-US" smtClean="0"/>
              <a:t>2020 vision: future direction of Eurocode 7 ©2014 Geocentrix Ltd. All rights reserved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2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83624" cy="432000"/>
          </a:xfrm>
          <a:solidFill>
            <a:srgbClr val="2D9317"/>
          </a:solidFill>
        </p:spPr>
        <p:txBody>
          <a:bodyPr>
            <a:no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5"/>
          </p:nvPr>
        </p:nvSpPr>
        <p:spPr>
          <a:xfrm>
            <a:off x="304800" y="864000"/>
            <a:ext cx="3962400" cy="2637008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301752" y="3573016"/>
            <a:ext cx="3965448" cy="268148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21" name="Rectangle 11"/>
          <p:cNvSpPr>
            <a:spLocks noGrp="1"/>
          </p:cNvSpPr>
          <p:nvPr>
            <p:ph sz="quarter" idx="19"/>
          </p:nvPr>
        </p:nvSpPr>
        <p:spPr>
          <a:xfrm>
            <a:off x="4416552" y="864000"/>
            <a:ext cx="3962400" cy="5391168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3" name="Rectangle 1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 algn="l">
              <a:defRPr/>
            </a:lvl1pPr>
            <a:extLst/>
          </a:lstStyle>
          <a:p>
            <a:fld id="{37028FBE-88A4-4DCA-8C5E-5B42E4E21C6A}" type="datetime7">
              <a:rPr lang="en-GB" smtClean="0"/>
              <a:t>Nov-14</a:t>
            </a:fld>
            <a:endParaRPr lang="en-GB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fld id="{D4BB34B7-3005-4895-8EFE-9D58719A4F9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r>
              <a:rPr lang="en-US" smtClean="0"/>
              <a:t>2020 vision: future direction of Eurocode 7 ©2014 Geocentrix Ltd. All rights reserved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83624" cy="432000"/>
          </a:xfrm>
          <a:solidFill>
            <a:srgbClr val="2D9317"/>
          </a:solidFill>
        </p:spPr>
        <p:txBody>
          <a:bodyPr/>
          <a:lstStyle>
            <a:lvl1pPr>
              <a:defRPr sz="240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4" name="Rectangle 11"/>
          <p:cNvSpPr>
            <a:spLocks noGrp="1"/>
          </p:cNvSpPr>
          <p:nvPr>
            <p:ph sz="quarter" idx="15"/>
          </p:nvPr>
        </p:nvSpPr>
        <p:spPr>
          <a:xfrm>
            <a:off x="304800" y="864000"/>
            <a:ext cx="3962400" cy="542252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4419600" y="864000"/>
            <a:ext cx="3962400" cy="2637008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20" name="Rectangle 11"/>
          <p:cNvSpPr>
            <a:spLocks noGrp="1"/>
          </p:cNvSpPr>
          <p:nvPr>
            <p:ph sz="quarter" idx="19"/>
          </p:nvPr>
        </p:nvSpPr>
        <p:spPr>
          <a:xfrm>
            <a:off x="4416552" y="3573016"/>
            <a:ext cx="3965448" cy="2713504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21" name="Rectangle 21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 algn="l">
              <a:defRPr/>
            </a:lvl1pPr>
            <a:extLst/>
          </a:lstStyle>
          <a:p>
            <a:fld id="{892D2DCE-0A2C-4250-B590-DEA436BA5225}" type="datetime7">
              <a:rPr lang="en-GB" smtClean="0"/>
              <a:t>Nov-14</a:t>
            </a:fld>
            <a:endParaRPr lang="en-GB"/>
          </a:p>
        </p:txBody>
      </p:sp>
      <p:sp>
        <p:nvSpPr>
          <p:cNvPr id="22" name="Rectangle 22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fld id="{D4BB34B7-3005-4895-8EFE-9D58719A4F9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r>
              <a:rPr lang="en-US" smtClean="0"/>
              <a:t>2020 vision: future direction of Eurocode 7 ©2014 Geocentrix Ltd. All rights reserved</a:t>
            </a: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Top, 2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432000"/>
          </a:xfrm>
          <a:solidFill>
            <a:srgbClr val="2D9317"/>
          </a:solidFill>
        </p:spPr>
        <p:txBody>
          <a:bodyPr>
            <a:no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5"/>
          </p:nvPr>
        </p:nvSpPr>
        <p:spPr>
          <a:xfrm>
            <a:off x="301752" y="864000"/>
            <a:ext cx="8074152" cy="2637008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Rectangle 11"/>
          <p:cNvSpPr>
            <a:spLocks noGrp="1"/>
          </p:cNvSpPr>
          <p:nvPr>
            <p:ph sz="quarter" idx="17"/>
          </p:nvPr>
        </p:nvSpPr>
        <p:spPr>
          <a:xfrm>
            <a:off x="301752" y="3573016"/>
            <a:ext cx="3965448" cy="271350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3" name="Rectangle 11"/>
          <p:cNvSpPr>
            <a:spLocks noGrp="1"/>
          </p:cNvSpPr>
          <p:nvPr>
            <p:ph sz="quarter" idx="21"/>
          </p:nvPr>
        </p:nvSpPr>
        <p:spPr>
          <a:xfrm>
            <a:off x="4416552" y="3573016"/>
            <a:ext cx="3965448" cy="271350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lvl1pPr algn="l">
              <a:defRPr/>
            </a:lvl1pPr>
            <a:extLst/>
          </a:lstStyle>
          <a:p>
            <a:fld id="{300A0CFB-719A-4316-8427-61E44216D9B2}" type="datetime7">
              <a:rPr lang="en-GB" smtClean="0"/>
              <a:t>Nov-14</a:t>
            </a:fld>
            <a:endParaRPr lang="en-GB"/>
          </a:p>
        </p:txBody>
      </p:sp>
      <p:sp>
        <p:nvSpPr>
          <p:cNvPr id="20" name="Rectangle 20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fld id="{D4BB34B7-3005-4895-8EFE-9D58719A4F9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r>
              <a:rPr lang="en-US" smtClean="0"/>
              <a:t>2020 vision: future direction of Eurocode 7 ©2014 Geocentrix Ltd. All rights reserved</a:t>
            </a:r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: 1 Top, 1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432000"/>
          </a:xfrm>
          <a:solidFill>
            <a:srgbClr val="2D9317"/>
          </a:solidFill>
        </p:spPr>
        <p:txBody>
          <a:bodyPr>
            <a:no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5"/>
          </p:nvPr>
        </p:nvSpPr>
        <p:spPr>
          <a:xfrm>
            <a:off x="301752" y="864000"/>
            <a:ext cx="8074152" cy="2637008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Rectangle 11"/>
          <p:cNvSpPr>
            <a:spLocks noGrp="1"/>
          </p:cNvSpPr>
          <p:nvPr>
            <p:ph sz="quarter" idx="17"/>
          </p:nvPr>
        </p:nvSpPr>
        <p:spPr>
          <a:xfrm>
            <a:off x="301752" y="3573016"/>
            <a:ext cx="8078400" cy="271350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lvl1pPr algn="l">
              <a:defRPr/>
            </a:lvl1pPr>
            <a:extLst/>
          </a:lstStyle>
          <a:p>
            <a:fld id="{76CABBC9-713B-4FD3-88B9-5435FD4A2391}" type="datetime7">
              <a:rPr lang="en-GB" smtClean="0"/>
              <a:t>Nov-14</a:t>
            </a:fld>
            <a:endParaRPr lang="en-GB"/>
          </a:p>
        </p:txBody>
      </p:sp>
      <p:sp>
        <p:nvSpPr>
          <p:cNvPr id="20" name="Rectangle 20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fld id="{D4BB34B7-3005-4895-8EFE-9D58719A4F9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r>
              <a:rPr lang="en-US" smtClean="0"/>
              <a:t>2020 vision: future direction of Eurocode 7 ©2014 Geocentrix Ltd. All rights reserved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/>
          <p:nvPr/>
        </p:nvSpPr>
        <p:spPr>
          <a:xfrm>
            <a:off x="8610600" y="0"/>
            <a:ext cx="533400" cy="6858000"/>
          </a:xfrm>
          <a:prstGeom prst="rect">
            <a:avLst/>
          </a:prstGeom>
          <a:solidFill>
            <a:srgbClr val="FF3300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 vert="vert" anchor="ctr">
            <a:no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304800" y="381000"/>
            <a:ext cx="8077200" cy="5867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285720" y="6473952"/>
            <a:ext cx="928694" cy="306000"/>
          </a:xfrm>
          <a:prstGeom prst="rect">
            <a:avLst/>
          </a:prstGeom>
        </p:spPr>
        <p:txBody>
          <a:bodyPr vert="horz"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GB" sz="1000" kern="1200" smtClean="0">
                <a:solidFill>
                  <a:srgbClr val="A0A0A0"/>
                </a:solidFill>
                <a:latin typeface="Arial" charset="0"/>
                <a:ea typeface="+mn-ea"/>
                <a:cs typeface="+mn-cs"/>
              </a:defRPr>
            </a:lvl1pPr>
            <a:extLst/>
          </a:lstStyle>
          <a:p>
            <a:fld id="{FA8774C1-FF06-4F1D-A468-8905BB616A5F}" type="datetime7">
              <a:rPr lang="en-GB" smtClean="0"/>
              <a:t>Nov-14</a:t>
            </a:fld>
            <a:endParaRPr lang="en-GB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7530670" y="6473952"/>
            <a:ext cx="851330" cy="304800"/>
          </a:xfrm>
          <a:prstGeom prst="rect">
            <a:avLst/>
          </a:prstGeom>
        </p:spPr>
        <p:txBody>
          <a:bodyPr vert="horz" anchor="ctr"/>
          <a:lstStyle>
            <a:lvl1pPr algn="r">
              <a:defRPr sz="1000">
                <a:solidFill>
                  <a:srgbClr val="A0A0A0"/>
                </a:solidFill>
              </a:defRPr>
            </a:lvl1pPr>
            <a:extLst/>
          </a:lstStyle>
          <a:p>
            <a:fld id="{D4BB34B7-3005-4895-8EFE-9D58719A4F9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76200" cy="6858000"/>
          </a:xfrm>
          <a:prstGeom prst="rect">
            <a:avLst/>
          </a:prstGeom>
          <a:solidFill>
            <a:srgbClr val="FF3300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3"/>
          </p:nvPr>
        </p:nvSpPr>
        <p:spPr>
          <a:xfrm>
            <a:off x="1357290" y="6473952"/>
            <a:ext cx="6072230" cy="304800"/>
          </a:xfrm>
          <a:prstGeom prst="rect">
            <a:avLst/>
          </a:prstGeom>
        </p:spPr>
        <p:txBody>
          <a:bodyPr vert="horz" anchor="ctr"/>
          <a:lstStyle>
            <a:lvl1pPr algn="ctr">
              <a:defRPr sz="1000">
                <a:solidFill>
                  <a:srgbClr val="A0A0A0"/>
                </a:solidFill>
              </a:defRPr>
            </a:lvl1pPr>
            <a:extLst/>
          </a:lstStyle>
          <a:p>
            <a:r>
              <a:rPr lang="en-US" smtClean="0"/>
              <a:t>2020 vision: future direction of Eurocode 7 ©2014 Geocentrix Ltd. All rights reserved</a:t>
            </a: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</p:sldLayoutIdLst>
  <p:hf hdr="0"/>
  <p:txStyles>
    <p:titleStyle>
      <a:lvl1pPr algn="l" rtl="0" eaLnBrk="1" latinLnBrk="0" hangingPunct="1">
        <a:spcBef>
          <a:spcPct val="0"/>
        </a:spcBef>
        <a:buNone/>
        <a:defRPr sz="2800" cap="small" spc="0" baseline="0">
          <a:solidFill>
            <a:srgbClr val="003A6C"/>
          </a:solidFill>
          <a:latin typeface="+mj-lt"/>
          <a:ea typeface="+mj-ea"/>
          <a:cs typeface="+mj-cs"/>
        </a:defRPr>
      </a:lvl1pPr>
      <a:extLst/>
    </p:titleStyle>
    <p:bodyStyle>
      <a:lvl1pPr marL="0" marR="0" indent="0" algn="l" rtl="0" eaLnBrk="1" latinLnBrk="0" hangingPunct="1">
        <a:spcBef>
          <a:spcPct val="20000"/>
        </a:spcBef>
        <a:buFontTx/>
        <a:buNone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Tx/>
        <a:buNone/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Tx/>
        <a:buNone/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Tx/>
        <a:buNone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Tx/>
        <a:buNone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93" name="Rectangle 29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EG8 Evolution of </a:t>
            </a:r>
            <a:r>
              <a:rPr lang="en-GB" dirty="0" err="1" smtClean="0"/>
              <a:t>Eurocode</a:t>
            </a:r>
            <a:r>
              <a:rPr lang="en-GB" dirty="0" smtClean="0"/>
              <a:t> </a:t>
            </a:r>
            <a:r>
              <a:rPr lang="en-GB" dirty="0" smtClean="0"/>
              <a:t>7</a:t>
            </a:r>
            <a:br>
              <a:rPr lang="en-GB" dirty="0" smtClean="0"/>
            </a:br>
            <a:r>
              <a:rPr lang="en-GB" dirty="0" smtClean="0"/>
              <a:t>Summary for WG1 Prague 2014</a:t>
            </a:r>
            <a:endParaRPr lang="en-GB" dirty="0"/>
          </a:p>
        </p:txBody>
      </p:sp>
      <p:sp>
        <p:nvSpPr>
          <p:cNvPr id="241694" name="Rectangle 3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Dr Andrew Bond (Geocentrix)</a:t>
            </a:r>
          </a:p>
          <a:p>
            <a:r>
              <a:rPr lang="en-GB" dirty="0" smtClean="0"/>
              <a:t>Chairman TC 250/SC 7</a:t>
            </a:r>
            <a:endParaRPr lang="en-GB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Bond – proposal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Classes of ‘sensitivity to movement’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5"/>
            <p:extLst>
              <p:ext uri="{D42A27DB-BD31-4B8C-83A1-F6EECF244321}">
                <p14:modId xmlns:p14="http://schemas.microsoft.com/office/powerpoint/2010/main" val="1967854772"/>
              </p:ext>
            </p:extLst>
          </p:nvPr>
        </p:nvGraphicFramePr>
        <p:xfrm>
          <a:off x="304800" y="863600"/>
          <a:ext cx="8077199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8808"/>
                <a:gridCol w="1368152"/>
                <a:gridCol w="1806165"/>
                <a:gridCol w="2298291"/>
                <a:gridCol w="1865783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Class</a:t>
                      </a:r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GB" dirty="0" smtClean="0"/>
                        <a:t>Sensitivity</a:t>
                      </a:r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Serviceability criteria, </a:t>
                      </a:r>
                      <a:r>
                        <a:rPr lang="en-GB" i="1" dirty="0" smtClean="0"/>
                        <a:t>C</a:t>
                      </a:r>
                      <a:r>
                        <a:rPr lang="en-GB" baseline="-25000" dirty="0" smtClean="0"/>
                        <a:t>d</a:t>
                      </a:r>
                      <a:endParaRPr lang="en-GB" baseline="-25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aseline="-250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Settlement, </a:t>
                      </a:r>
                      <a:r>
                        <a:rPr lang="en-GB" i="1" dirty="0" err="1" smtClean="0"/>
                        <a:t>s</a:t>
                      </a:r>
                      <a:r>
                        <a:rPr lang="en-GB" baseline="-25000" dirty="0" err="1" smtClean="0"/>
                        <a:t>Cd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Angular distortion, </a:t>
                      </a:r>
                      <a:r>
                        <a:rPr lang="en-GB" i="1" dirty="0" smtClean="0">
                          <a:sym typeface="Symbol"/>
                        </a:rPr>
                        <a:t></a:t>
                      </a:r>
                      <a:r>
                        <a:rPr lang="en-GB" baseline="-25000" dirty="0" smtClean="0"/>
                        <a:t>Cd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Others?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Very slight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100 mm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0.5 %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?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Slight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60 mm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0.3 %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?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Moderate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30 mm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0.15 %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?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Severe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 mm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0.075 %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?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Very severe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 mm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0.05 %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?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F3FF749-8D58-473D-8A38-B96E0E41C2E5}" type="datetime7">
              <a:rPr lang="en-GB" smtClean="0"/>
              <a:t>Nov-14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4BB34B7-3005-4895-8EFE-9D58719A4F9C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2020 vision: future direction of Eurocode 7 ©2014 Geocentrix Ltd. All rights reserved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09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Bond – proposal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Classification of structures by Sensitivity Class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5"/>
            <p:extLst>
              <p:ext uri="{D42A27DB-BD31-4B8C-83A1-F6EECF244321}">
                <p14:modId xmlns:p14="http://schemas.microsoft.com/office/powerpoint/2010/main" val="3888165157"/>
              </p:ext>
            </p:extLst>
          </p:nvPr>
        </p:nvGraphicFramePr>
        <p:xfrm>
          <a:off x="304800" y="863600"/>
          <a:ext cx="8078281" cy="526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0816"/>
                <a:gridCol w="1584176"/>
                <a:gridCol w="5683289"/>
              </a:tblGrid>
              <a:tr h="40516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Class</a:t>
                      </a:r>
                      <a:endParaRPr lang="en-GB" dirty="0"/>
                    </a:p>
                  </a:txBody>
                  <a:tcPr marL="132776" marR="132776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Sensitivity</a:t>
                      </a:r>
                      <a:endParaRPr lang="en-GB" dirty="0"/>
                    </a:p>
                  </a:txBody>
                  <a:tcPr marL="132776" marR="132776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aseline="0" dirty="0" smtClean="0"/>
                        <a:t>Structure/condition</a:t>
                      </a:r>
                      <a:endParaRPr lang="en-GB" baseline="0" dirty="0"/>
                    </a:p>
                  </a:txBody>
                  <a:tcPr marL="132776" marR="132776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 marL="132776" marR="132776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Very slight</a:t>
                      </a:r>
                      <a:endParaRPr lang="en-GB" dirty="0"/>
                    </a:p>
                  </a:txBody>
                  <a:tcPr marL="132776" marR="132776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Considerable cracking in panel walls and brick walls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Flexible brick walls, h/L &lt; ¼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Structural damage of general buildings probable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Utility connections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Drainage to floors and slabs</a:t>
                      </a:r>
                    </a:p>
                  </a:txBody>
                  <a:tcPr marL="132776" marR="132776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 marL="132776" marR="132776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Slight</a:t>
                      </a:r>
                      <a:endParaRPr lang="en-GB" dirty="0"/>
                    </a:p>
                  </a:txBody>
                  <a:tcPr marL="132776" marR="13277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First cracking in panel walls expected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Difficulties with overhead cranes expected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Tilting of high, rigid building might become visible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Crane rails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Bridges</a:t>
                      </a:r>
                    </a:p>
                  </a:txBody>
                  <a:tcPr marL="132776" marR="132776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 marL="132776" marR="132776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Moderate</a:t>
                      </a:r>
                      <a:endParaRPr lang="en-GB" dirty="0"/>
                    </a:p>
                  </a:txBody>
                  <a:tcPr marL="132776" marR="13277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Frames with diagonals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Buildings where cracking is not permissible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Framed buildings and reinforced load-bearing walls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Steel, fluid storage tanks</a:t>
                      </a:r>
                    </a:p>
                  </a:txBody>
                  <a:tcPr marL="132776" marR="132776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 marL="132776" marR="132776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Severe</a:t>
                      </a:r>
                      <a:endParaRPr lang="en-GB" dirty="0"/>
                    </a:p>
                  </a:txBody>
                  <a:tcPr marL="132776" marR="13277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Machinery sensitive to settlements</a:t>
                      </a:r>
                    </a:p>
                  </a:txBody>
                  <a:tcPr marL="132776" marR="132776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 marL="132776" marR="132776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Very severe</a:t>
                      </a:r>
                      <a:endParaRPr lang="en-GB" dirty="0"/>
                    </a:p>
                  </a:txBody>
                  <a:tcPr marL="132776" marR="132776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?</a:t>
                      </a:r>
                      <a:endParaRPr lang="en-GB" dirty="0"/>
                    </a:p>
                  </a:txBody>
                  <a:tcPr marL="132776" marR="132776"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F3FF749-8D58-473D-8A38-B96E0E41C2E5}" type="datetime7">
              <a:rPr lang="en-GB" smtClean="0"/>
              <a:t>Nov-14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4BB34B7-3005-4895-8EFE-9D58719A4F9C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8"/>
          </p:nvPr>
        </p:nvSpPr>
        <p:spPr>
          <a:xfrm>
            <a:off x="1331640" y="6453336"/>
            <a:ext cx="6072230" cy="304800"/>
          </a:xfrm>
        </p:spPr>
        <p:txBody>
          <a:bodyPr/>
          <a:lstStyle/>
          <a:p>
            <a:r>
              <a:rPr lang="en-US" smtClean="0"/>
              <a:t>2020 vision: future direction of Eurocode 7 ©2014 Geocentrix Ltd. All rights reserved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180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Vardanega</a:t>
            </a:r>
            <a:r>
              <a:rPr lang="en-GB" dirty="0" smtClean="0"/>
              <a:t> &amp; Bolton (2011) </a:t>
            </a:r>
            <a:r>
              <a:rPr lang="en-GB" dirty="0" err="1" smtClean="0"/>
              <a:t>Can.Geo.J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Non-linear stress-strain curve as a power function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5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Stress-strain curve is approximated to a power function of the form: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i="1" dirty="0" smtClean="0">
              <a:sym typeface="Symbol"/>
            </a:endParaRPr>
          </a:p>
          <a:p>
            <a:r>
              <a:rPr lang="en-GB" i="1" dirty="0" smtClean="0">
                <a:sym typeface="Symbol"/>
              </a:rPr>
              <a:t></a:t>
            </a:r>
            <a:r>
              <a:rPr lang="en-GB" baseline="-25000" dirty="0" smtClean="0">
                <a:sym typeface="Symbol"/>
              </a:rPr>
              <a:t>50%</a:t>
            </a:r>
            <a:r>
              <a:rPr lang="en-GB" dirty="0" smtClean="0">
                <a:sym typeface="Symbol"/>
              </a:rPr>
              <a:t> = strain at which </a:t>
            </a:r>
            <a:r>
              <a:rPr lang="en-GB" i="1" dirty="0" smtClean="0">
                <a:sym typeface="Symbol"/>
              </a:rPr>
              <a:t></a:t>
            </a:r>
            <a:r>
              <a:rPr lang="en-GB" dirty="0" smtClean="0">
                <a:sym typeface="Symbol"/>
              </a:rPr>
              <a:t>/</a:t>
            </a:r>
            <a:r>
              <a:rPr lang="en-GB" i="1" dirty="0" smtClean="0">
                <a:sym typeface="Symbol"/>
              </a:rPr>
              <a:t>c</a:t>
            </a:r>
            <a:r>
              <a:rPr lang="en-GB" baseline="-25000" dirty="0" smtClean="0">
                <a:sym typeface="Symbol"/>
              </a:rPr>
              <a:t>u</a:t>
            </a:r>
            <a:r>
              <a:rPr lang="en-GB" dirty="0" smtClean="0">
                <a:sym typeface="Symbol"/>
              </a:rPr>
              <a:t> = 0.5 (Bolton uses the symbol </a:t>
            </a:r>
            <a:r>
              <a:rPr lang="en-GB" i="1" dirty="0" smtClean="0">
                <a:sym typeface="Symbol"/>
              </a:rPr>
              <a:t></a:t>
            </a:r>
            <a:r>
              <a:rPr lang="en-GB" baseline="-25000" dirty="0" smtClean="0">
                <a:sym typeface="Symbol"/>
              </a:rPr>
              <a:t>M=2</a:t>
            </a:r>
            <a:r>
              <a:rPr lang="en-GB" dirty="0" smtClean="0">
                <a:sym typeface="Symbol"/>
              </a:rPr>
              <a:t> for this)</a:t>
            </a:r>
          </a:p>
          <a:p>
            <a:r>
              <a:rPr lang="en-GB" dirty="0">
                <a:sym typeface="Symbol"/>
              </a:rPr>
              <a:t>Bolton et al. uses the term ‘</a:t>
            </a:r>
            <a:r>
              <a:rPr lang="en-GB" dirty="0" err="1">
                <a:sym typeface="Symbol"/>
              </a:rPr>
              <a:t>moblization</a:t>
            </a:r>
            <a:r>
              <a:rPr lang="en-GB" dirty="0">
                <a:sym typeface="Symbol"/>
              </a:rPr>
              <a:t> factor’ to </a:t>
            </a:r>
            <a:r>
              <a:rPr lang="en-GB" dirty="0" smtClean="0">
                <a:sym typeface="Symbol"/>
              </a:rPr>
              <a:t>quantify </a:t>
            </a:r>
            <a:r>
              <a:rPr lang="en-GB" i="1" dirty="0" smtClean="0">
                <a:sym typeface="Symbol"/>
              </a:rPr>
              <a:t>c</a:t>
            </a:r>
            <a:r>
              <a:rPr lang="en-GB" baseline="-25000" dirty="0" smtClean="0">
                <a:sym typeface="Symbol"/>
              </a:rPr>
              <a:t>u</a:t>
            </a:r>
            <a:r>
              <a:rPr lang="en-GB" dirty="0" smtClean="0">
                <a:sym typeface="Symbol"/>
              </a:rPr>
              <a:t>/</a:t>
            </a:r>
            <a:r>
              <a:rPr lang="en-GB" i="1" dirty="0" smtClean="0">
                <a:sym typeface="Symbol"/>
              </a:rPr>
              <a:t></a:t>
            </a:r>
            <a:r>
              <a:rPr lang="en-GB" dirty="0" smtClean="0">
                <a:sym typeface="Symbol"/>
              </a:rPr>
              <a:t>, as follows: </a:t>
            </a:r>
            <a:endParaRPr lang="en-GB" dirty="0">
              <a:sym typeface="Symbol"/>
            </a:endParaRPr>
          </a:p>
          <a:p>
            <a:endParaRPr lang="en-GB" dirty="0" smtClean="0">
              <a:sym typeface="Symbol"/>
            </a:endParaRPr>
          </a:p>
          <a:p>
            <a:endParaRPr lang="en-GB" dirty="0" smtClean="0">
              <a:sym typeface="Symbol"/>
            </a:endParaRPr>
          </a:p>
          <a:p>
            <a:endParaRPr lang="en-GB" dirty="0">
              <a:sym typeface="Symbol"/>
            </a:endParaRPr>
          </a:p>
          <a:p>
            <a:r>
              <a:rPr lang="en-GB" dirty="0" smtClean="0">
                <a:sym typeface="Symbol"/>
              </a:rPr>
              <a:t>Within the stress range 0.2 </a:t>
            </a:r>
            <a:r>
              <a:rPr lang="en-GB" dirty="0">
                <a:sym typeface="Symbol"/>
              </a:rPr>
              <a:t> </a:t>
            </a:r>
            <a:r>
              <a:rPr lang="en-GB" i="1" dirty="0">
                <a:sym typeface="Symbol"/>
              </a:rPr>
              <a:t> </a:t>
            </a:r>
            <a:r>
              <a:rPr lang="en-GB" dirty="0" smtClean="0">
                <a:sym typeface="Symbol"/>
              </a:rPr>
              <a:t>/</a:t>
            </a:r>
            <a:r>
              <a:rPr lang="en-GB" i="1" dirty="0">
                <a:sym typeface="Symbol"/>
              </a:rPr>
              <a:t>c</a:t>
            </a:r>
            <a:r>
              <a:rPr lang="en-GB" baseline="-25000" dirty="0">
                <a:sym typeface="Symbol"/>
              </a:rPr>
              <a:t>u</a:t>
            </a:r>
            <a:r>
              <a:rPr lang="en-GB" dirty="0">
                <a:sym typeface="Symbol"/>
              </a:rPr>
              <a:t> </a:t>
            </a:r>
            <a:r>
              <a:rPr lang="en-GB" dirty="0" smtClean="0">
                <a:sym typeface="Symbol"/>
              </a:rPr>
              <a:t>  0.8:</a:t>
            </a:r>
            <a:endParaRPr lang="en-GB" dirty="0"/>
          </a:p>
          <a:p>
            <a:endParaRPr lang="en-GB" dirty="0" smtClean="0">
              <a:sym typeface="Symbol"/>
            </a:endParaRPr>
          </a:p>
          <a:p>
            <a:endParaRPr lang="en-GB" dirty="0" smtClean="0">
              <a:sym typeface="Symbol"/>
            </a:endParaRPr>
          </a:p>
          <a:p>
            <a:r>
              <a:rPr lang="en-GB" dirty="0" smtClean="0">
                <a:sym typeface="Symbol"/>
              </a:rPr>
              <a:t>Exponent </a:t>
            </a:r>
            <a:r>
              <a:rPr lang="en-GB" i="1" dirty="0" smtClean="0">
                <a:sym typeface="Symbol"/>
              </a:rPr>
              <a:t>b</a:t>
            </a:r>
            <a:r>
              <a:rPr lang="en-GB" dirty="0" smtClean="0">
                <a:sym typeface="Symbol"/>
              </a:rPr>
              <a:t> depends on soil state, but found to be:</a:t>
            </a:r>
            <a:endParaRPr lang="en-GB" dirty="0">
              <a:sym typeface="Symbol"/>
            </a:endParaRPr>
          </a:p>
          <a:p>
            <a:endParaRPr lang="en-GB" dirty="0" smtClean="0">
              <a:sym typeface="Symbol"/>
            </a:endParaRPr>
          </a:p>
          <a:p>
            <a:endParaRPr lang="en-GB" dirty="0" smtClean="0">
              <a:sym typeface="Symbol"/>
            </a:endParaRPr>
          </a:p>
          <a:p>
            <a:endParaRPr lang="en-GB" dirty="0">
              <a:sym typeface="Symbol"/>
            </a:endParaRPr>
          </a:p>
          <a:p>
            <a:endParaRPr lang="en-GB" dirty="0" smtClean="0">
              <a:sym typeface="Symbol"/>
            </a:endParaRPr>
          </a:p>
          <a:p>
            <a:endParaRPr lang="en-GB" dirty="0">
              <a:sym typeface="Symbo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F3FF749-8D58-473D-8A38-B96E0E41C2E5}" type="datetime7">
              <a:rPr lang="en-GB" smtClean="0"/>
              <a:t>Nov-14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4BB34B7-3005-4895-8EFE-9D58719A4F9C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2020 vision: future direction of Eurocode 7 ©2014 Geocentrix Ltd. All rights reserved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3347864" y="1196752"/>
                <a:ext cx="2550635" cy="1002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𝜏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𝑢</m:t>
                              </m:r>
                            </m:sub>
                          </m:sSub>
                        </m:den>
                      </m:f>
                      <m:r>
                        <a:rPr lang="en-GB" i="1">
                          <a:latin typeface="Cambria Math"/>
                        </a:rPr>
                        <m:t>=0.5</m:t>
                      </m:r>
                      <m:sSup>
                        <m:sSupPr>
                          <m:ctrlPr>
                            <a:rPr lang="en-GB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/>
                                      <a:ea typeface="Cambria Math"/>
                                    </a:rPr>
                                    <m:t>𝛾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/>
                                          <a:ea typeface="Cambria Math"/>
                                        </a:rPr>
                                        <m:t>𝛾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50%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i="1">
                              <a:latin typeface="Cambria Math"/>
                            </a:rPr>
                            <m:t>𝑏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1196752"/>
                <a:ext cx="2550635" cy="100277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3240668" y="3311378"/>
                <a:ext cx="2614754" cy="8804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𝑀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𝑢</m:t>
                              </m:r>
                            </m:sub>
                          </m:sSub>
                        </m:num>
                        <m:den>
                          <m:r>
                            <a:rPr lang="en-GB" i="1" smtClean="0">
                              <a:latin typeface="Cambria Math"/>
                              <a:ea typeface="Cambria Math"/>
                            </a:rPr>
                            <m:t>𝜏</m:t>
                          </m:r>
                        </m:den>
                      </m:f>
                      <m:r>
                        <a:rPr lang="en-GB" i="1" smtClean="0">
                          <a:latin typeface="Cambria Math"/>
                          <a:ea typeface="Cambria Math"/>
                        </a:rPr>
                        <m:t>→</m:t>
                      </m:r>
                      <m:f>
                        <m:fPr>
                          <m:ctrlPr>
                            <a:rPr lang="en-GB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𝜏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𝑢</m:t>
                              </m:r>
                            </m:sub>
                          </m:sSub>
                        </m:den>
                      </m:f>
                      <m:r>
                        <a:rPr lang="en-GB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</a:rPr>
                            <m:t>𝑀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668" y="3311378"/>
                <a:ext cx="2614754" cy="88049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3426706" y="4595936"/>
                <a:ext cx="248593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50%</m:t>
                          </m:r>
                        </m:sub>
                      </m:sSub>
                      <m:r>
                        <a:rPr lang="en-GB" i="1" smtClean="0"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0.4−4%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6706" y="4595936"/>
                <a:ext cx="2485937" cy="461665"/>
              </a:xfrm>
              <a:prstGeom prst="rect">
                <a:avLst/>
              </a:prstGeom>
              <a:blipFill rotWithShape="1">
                <a:blip r:embed="rId4"/>
                <a:stretch>
                  <a:fillRect t="-11842" r="-4657" b="-276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3624991" y="5618857"/>
                <a:ext cx="199638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𝑏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=0.6±0.3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4991" y="5618857"/>
                <a:ext cx="1996380" cy="461665"/>
              </a:xfrm>
              <a:prstGeom prst="rect">
                <a:avLst/>
              </a:prstGeom>
              <a:blipFill rotWithShape="1">
                <a:blip r:embed="rId5"/>
                <a:stretch>
                  <a:fillRect t="-10667" r="-5810" b="-3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637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err="1" smtClean="0"/>
              <a:t>Terminolgy</a:t>
            </a:r>
            <a:r>
              <a:rPr lang="en-GB" dirty="0" smtClean="0"/>
              <a:t> needed for stiffness strain-dependent stiffness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6F3FF749-8D58-473D-8A38-B96E0E41C2E5}" type="datetime7">
              <a:rPr lang="en-GB" smtClean="0"/>
              <a:t>Nov-14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D4BB34B7-3005-4895-8EFE-9D58719A4F9C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 smtClean="0"/>
              <a:t>2020 vision: future direction of Eurocode 7 ©2014 Geocentrix Ltd. All rights reserved</a:t>
            </a:r>
            <a:endParaRPr lang="en-GB"/>
          </a:p>
        </p:txBody>
      </p:sp>
      <p:pic>
        <p:nvPicPr>
          <p:cNvPr id="12" name="Content Placeholder 11"/>
          <p:cNvPicPr>
            <a:picLocks noGrp="1"/>
          </p:cNvPicPr>
          <p:nvPr>
            <p:ph sz="quarter" idx="15"/>
          </p:nvPr>
        </p:nvPicPr>
        <p:blipFill>
          <a:blip r:embed="rId2"/>
          <a:stretch>
            <a:fillRect/>
          </a:stretch>
        </p:blipFill>
        <p:spPr>
          <a:xfrm>
            <a:off x="304800" y="1590486"/>
            <a:ext cx="3962400" cy="3969127"/>
          </a:xfrm>
          <a:prstGeom prst="rect">
            <a:avLst/>
          </a:prstGeom>
        </p:spPr>
      </p:pic>
      <p:pic>
        <p:nvPicPr>
          <p:cNvPr id="13" name="Content Placeholder 12"/>
          <p:cNvPicPr>
            <a:picLocks noGrp="1"/>
          </p:cNvPicPr>
          <p:nvPr>
            <p:ph sz="quarter" idx="1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425" y="1604388"/>
            <a:ext cx="3962400" cy="394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69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SI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MGU-01 Standards for geotechnical design</Template>
  <TotalTime>0</TotalTime>
  <Words>365</Words>
  <Application>Microsoft Office PowerPoint</Application>
  <PresentationFormat>On-screen Show (4:3)</PresentationFormat>
  <Paragraphs>99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BSI</vt:lpstr>
      <vt:lpstr>EG8 Evolution of Eurocode 7 Summary for WG1 Prague 2014</vt:lpstr>
      <vt:lpstr>Bond – proposal</vt:lpstr>
      <vt:lpstr>Bond – proposal</vt:lpstr>
      <vt:lpstr>Vardanega &amp; Bolton (2011) Can.Geo.J.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2013-11-11T06:06:37Z</dcterms:created>
  <dcterms:modified xsi:type="dcterms:W3CDTF">2014-11-13T10:35:13Z</dcterms:modified>
</cp:coreProperties>
</file>