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1183" r:id="rId2"/>
    <p:sldId id="1178" r:id="rId3"/>
    <p:sldId id="1180" r:id="rId4"/>
    <p:sldId id="1184" r:id="rId5"/>
    <p:sldId id="1181" r:id="rId6"/>
    <p:sldId id="1182" r:id="rId7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4E1A00"/>
    <a:srgbClr val="FFE2D3"/>
    <a:srgbClr val="7A2900"/>
    <a:srgbClr val="97A0A7"/>
    <a:srgbClr val="65ABDD"/>
    <a:srgbClr val="285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6" autoAdjust="0"/>
    <p:restoredTop sz="98212" autoAdjust="0"/>
  </p:normalViewPr>
  <p:slideViewPr>
    <p:cSldViewPr snapToObjects="1">
      <p:cViewPr varScale="1">
        <p:scale>
          <a:sx n="87" d="100"/>
          <a:sy n="87" d="100"/>
        </p:scale>
        <p:origin x="-198" y="-72"/>
      </p:cViewPr>
      <p:guideLst>
        <p:guide orient="horz" pos="2496"/>
        <p:guide pos="3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50" d="100"/>
          <a:sy n="150" d="100"/>
        </p:scale>
        <p:origin x="-834" y="192"/>
      </p:cViewPr>
      <p:guideLst>
        <p:guide orient="horz" pos="3224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3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4" tIns="46360" rIns="92724" bIns="46360" numCol="1" anchor="t" anchorCtr="0" compatLnSpc="1">
            <a:prstTxWarp prst="textNoShape">
              <a:avLst/>
            </a:prstTxWarp>
          </a:bodyPr>
          <a:lstStyle>
            <a:lvl1pPr defTabSz="927031">
              <a:spcBef>
                <a:spcPct val="0"/>
              </a:spcBef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895475" y="9967913"/>
            <a:ext cx="20256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4" tIns="46360" rIns="92724" bIns="46360" numCol="1" anchor="t" anchorCtr="0" compatLnSpc="1">
            <a:prstTxWarp prst="textNoShape">
              <a:avLst/>
            </a:prstTxWarp>
          </a:bodyPr>
          <a:lstStyle>
            <a:lvl1pPr algn="r" defTabSz="927031">
              <a:spcBef>
                <a:spcPct val="0"/>
              </a:spcBef>
              <a:defRPr sz="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43F33B4-DA43-40E4-82F7-D537F8E01812}" type="datetime1">
              <a:rPr lang="de-DE"/>
              <a:pPr>
                <a:defRPr/>
              </a:pPr>
              <a:t>07.11.2014</a:t>
            </a:fld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6613"/>
            <a:ext cx="3073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4" tIns="46360" rIns="92724" bIns="46360" numCol="1" anchor="b" anchorCtr="0" compatLnSpc="1">
            <a:prstTxWarp prst="textNoShape">
              <a:avLst/>
            </a:prstTxWarp>
          </a:bodyPr>
          <a:lstStyle>
            <a:lvl1pPr defTabSz="927031">
              <a:spcBef>
                <a:spcPct val="0"/>
              </a:spcBef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1125" y="9726613"/>
            <a:ext cx="3073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4" tIns="46360" rIns="92724" bIns="46360" numCol="1" anchor="b" anchorCtr="0" compatLnSpc="1">
            <a:prstTxWarp prst="textNoShape">
              <a:avLst/>
            </a:prstTxWarp>
          </a:bodyPr>
          <a:lstStyle>
            <a:lvl1pPr algn="r" defTabSz="927031">
              <a:spcBef>
                <a:spcPct val="0"/>
              </a:spcBef>
              <a:defRPr sz="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1-</a:t>
            </a:r>
            <a:fld id="{388BFFE2-82EB-40A0-8A05-71933898656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612775" y="655638"/>
            <a:ext cx="5873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3" tIns="45716" rIns="91433" bIns="45716"/>
          <a:lstStyle/>
          <a:p>
            <a:endParaRPr lang="de-DE"/>
          </a:p>
        </p:txBody>
      </p:sp>
      <p:sp>
        <p:nvSpPr>
          <p:cNvPr id="50183" name="Rectangle 9"/>
          <p:cNvSpPr>
            <a:spLocks noChangeArrowheads="1"/>
          </p:cNvSpPr>
          <p:nvPr/>
        </p:nvSpPr>
        <p:spPr bwMode="auto">
          <a:xfrm>
            <a:off x="528638" y="452438"/>
            <a:ext cx="1762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77" tIns="47790" rIns="95577" bIns="47790"/>
          <a:lstStyle/>
          <a:p>
            <a:pPr defTabSz="955604">
              <a:spcBef>
                <a:spcPct val="0"/>
              </a:spcBef>
            </a:pPr>
            <a:r>
              <a:rPr lang="de-DE" sz="800" b="1" dirty="0" smtClean="0"/>
              <a:t>TC250 / SC7 / EG 7 „Piles“</a:t>
            </a:r>
            <a:endParaRPr lang="de-DE" sz="800" b="1" dirty="0"/>
          </a:p>
        </p:txBody>
      </p:sp>
      <p:sp>
        <p:nvSpPr>
          <p:cNvPr id="50184" name="Rectangle 10"/>
          <p:cNvSpPr>
            <a:spLocks noChangeArrowheads="1"/>
          </p:cNvSpPr>
          <p:nvPr/>
        </p:nvSpPr>
        <p:spPr bwMode="auto">
          <a:xfrm>
            <a:off x="2105025" y="450851"/>
            <a:ext cx="32131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77" tIns="47790" rIns="95577" bIns="47790"/>
          <a:lstStyle/>
          <a:p>
            <a:pPr defTabSz="955604">
              <a:spcBef>
                <a:spcPct val="0"/>
              </a:spcBef>
              <a:tabLst>
                <a:tab pos="742894" algn="l"/>
              </a:tabLst>
            </a:pPr>
            <a:r>
              <a:rPr lang="de-DE" sz="800" b="1" dirty="0" smtClean="0"/>
              <a:t>Pile design in Germany: </a:t>
            </a:r>
            <a:r>
              <a:rPr lang="de-DE" sz="800" b="1" dirty="0" err="1" smtClean="0"/>
              <a:t>axially</a:t>
            </a:r>
            <a:r>
              <a:rPr lang="de-DE" sz="800" b="1" dirty="0" smtClean="0"/>
              <a:t> </a:t>
            </a:r>
            <a:r>
              <a:rPr lang="de-DE" sz="800" b="1" dirty="0" err="1" smtClean="0"/>
              <a:t>loaded</a:t>
            </a:r>
            <a:r>
              <a:rPr lang="de-DE" sz="800" b="1" dirty="0" smtClean="0"/>
              <a:t> </a:t>
            </a:r>
            <a:r>
              <a:rPr lang="de-DE" sz="800" b="1" dirty="0" err="1" smtClean="0"/>
              <a:t>piles</a:t>
            </a:r>
            <a:endParaRPr lang="de-DE" sz="800" b="1" dirty="0"/>
          </a:p>
        </p:txBody>
      </p:sp>
      <p:pic>
        <p:nvPicPr>
          <p:cNvPr id="50185" name="Picture 11" descr="IGSlogo_2006c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0" y="250825"/>
            <a:ext cx="1011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50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3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4" tIns="46360" rIns="92724" bIns="46360" numCol="1" anchor="t" anchorCtr="0" compatLnSpc="1">
            <a:prstTxWarp prst="textNoShape">
              <a:avLst/>
            </a:prstTxWarp>
          </a:bodyPr>
          <a:lstStyle>
            <a:lvl1pPr defTabSz="927031">
              <a:spcBef>
                <a:spcPct val="0"/>
              </a:spcBef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901" y="0"/>
            <a:ext cx="3073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4" tIns="46360" rIns="92724" bIns="46360" numCol="1" anchor="t" anchorCtr="0" compatLnSpc="1">
            <a:prstTxWarp prst="textNoShape">
              <a:avLst/>
            </a:prstTxWarp>
          </a:bodyPr>
          <a:lstStyle>
            <a:lvl1pPr algn="r" defTabSz="927031">
              <a:spcBef>
                <a:spcPct val="0"/>
              </a:spcBef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FB4A4D5-4F81-40C2-9AAF-A91C2E83E4E1}" type="datetime1">
              <a:rPr lang="de-DE"/>
              <a:pPr>
                <a:defRPr/>
              </a:pPr>
              <a:t>07.11.2014</a:t>
            </a:fld>
            <a:endParaRPr lang="de-DE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9013" y="765175"/>
            <a:ext cx="5124450" cy="3843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59338"/>
            <a:ext cx="52070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4" tIns="46360" rIns="92724" bIns="463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6613"/>
            <a:ext cx="3073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4" tIns="46360" rIns="92724" bIns="46360" numCol="1" anchor="b" anchorCtr="0" compatLnSpc="1">
            <a:prstTxWarp prst="textNoShape">
              <a:avLst/>
            </a:prstTxWarp>
          </a:bodyPr>
          <a:lstStyle>
            <a:lvl1pPr defTabSz="927031">
              <a:spcBef>
                <a:spcPct val="0"/>
              </a:spcBef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901" y="9726613"/>
            <a:ext cx="3073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4" tIns="46360" rIns="92724" bIns="46360" numCol="1" anchor="b" anchorCtr="0" compatLnSpc="1">
            <a:prstTxWarp prst="textNoShape">
              <a:avLst/>
            </a:prstTxWarp>
          </a:bodyPr>
          <a:lstStyle>
            <a:lvl1pPr algn="r" defTabSz="927031">
              <a:spcBef>
                <a:spcPct val="0"/>
              </a:spcBef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28DF0B5-DBFA-4D71-A758-EDD9FAFE2E3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697913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031" eaLnBrk="0" hangingPunct="0">
              <a:defRPr sz="1500">
                <a:solidFill>
                  <a:srgbClr val="000000"/>
                </a:solidFill>
                <a:latin typeface="Arial" charset="0"/>
              </a:defRPr>
            </a:lvl1pPr>
            <a:lvl2pPr marL="742894" indent="-285729" defTabSz="927031" eaLnBrk="0" hangingPunct="0">
              <a:defRPr sz="1500">
                <a:solidFill>
                  <a:srgbClr val="000000"/>
                </a:solidFill>
                <a:latin typeface="Arial" charset="0"/>
              </a:defRPr>
            </a:lvl2pPr>
            <a:lvl3pPr marL="1142916" indent="-228583" defTabSz="927031" eaLnBrk="0" hangingPunct="0">
              <a:defRPr sz="1500">
                <a:solidFill>
                  <a:srgbClr val="000000"/>
                </a:solidFill>
                <a:latin typeface="Arial" charset="0"/>
              </a:defRPr>
            </a:lvl3pPr>
            <a:lvl4pPr marL="1600081" indent="-228583" defTabSz="927031" eaLnBrk="0" hangingPunct="0">
              <a:defRPr sz="1500">
                <a:solidFill>
                  <a:srgbClr val="000000"/>
                </a:solidFill>
                <a:latin typeface="Arial" charset="0"/>
              </a:defRPr>
            </a:lvl4pPr>
            <a:lvl5pPr marL="2057247" indent="-228583" defTabSz="927031" eaLnBrk="0" hangingPunct="0">
              <a:defRPr sz="1500">
                <a:solidFill>
                  <a:srgbClr val="000000"/>
                </a:solidFill>
                <a:latin typeface="Arial" charset="0"/>
              </a:defRPr>
            </a:lvl5pPr>
            <a:lvl6pPr marL="2514414" indent="-228583" defTabSz="927031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rgbClr val="000000"/>
                </a:solidFill>
                <a:latin typeface="Arial" charset="0"/>
              </a:defRPr>
            </a:lvl6pPr>
            <a:lvl7pPr marL="2971580" indent="-228583" defTabSz="927031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rgbClr val="000000"/>
                </a:solidFill>
                <a:latin typeface="Arial" charset="0"/>
              </a:defRPr>
            </a:lvl7pPr>
            <a:lvl8pPr marL="3428746" indent="-228583" defTabSz="927031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rgbClr val="000000"/>
                </a:solidFill>
                <a:latin typeface="Arial" charset="0"/>
              </a:defRPr>
            </a:lvl8pPr>
            <a:lvl9pPr marL="3885912" indent="-228583" defTabSz="927031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DDC8F493-CA87-47DB-B44A-D795404A90EE}" type="slidenum">
              <a:rPr lang="de-DE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</a:t>
            </a:fld>
            <a:endParaRPr lang="de-DE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30"/>
          <p:cNvSpPr>
            <a:spLocks noChangeArrowheads="1"/>
          </p:cNvSpPr>
          <p:nvPr/>
        </p:nvSpPr>
        <p:spPr bwMode="auto">
          <a:xfrm>
            <a:off x="1079500" y="0"/>
            <a:ext cx="8064500" cy="1079500"/>
          </a:xfrm>
          <a:prstGeom prst="rect">
            <a:avLst/>
          </a:prstGeom>
          <a:solidFill>
            <a:srgbClr val="65A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b="1"/>
          </a:p>
        </p:txBody>
      </p:sp>
      <p:sp>
        <p:nvSpPr>
          <p:cNvPr id="3" name="Text Box 1314"/>
          <p:cNvSpPr txBox="1">
            <a:spLocks noChangeArrowheads="1"/>
          </p:cNvSpPr>
          <p:nvPr/>
        </p:nvSpPr>
        <p:spPr bwMode="auto">
          <a:xfrm>
            <a:off x="965200" y="495300"/>
            <a:ext cx="71501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GB" sz="3000" b="1" smtClean="0">
              <a:solidFill>
                <a:schemeClr val="tx2"/>
              </a:solidFill>
            </a:endParaRPr>
          </a:p>
        </p:txBody>
      </p:sp>
      <p:sp>
        <p:nvSpPr>
          <p:cNvPr id="4" name="Rectangle 1386"/>
          <p:cNvSpPr>
            <a:spLocks noChangeArrowheads="1"/>
          </p:cNvSpPr>
          <p:nvPr/>
        </p:nvSpPr>
        <p:spPr bwMode="auto">
          <a:xfrm>
            <a:off x="0" y="1619250"/>
            <a:ext cx="539750" cy="5249863"/>
          </a:xfrm>
          <a:prstGeom prst="rect">
            <a:avLst/>
          </a:prstGeom>
          <a:solidFill>
            <a:srgbClr val="E367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b="1"/>
          </a:p>
        </p:txBody>
      </p:sp>
      <p:pic>
        <p:nvPicPr>
          <p:cNvPr id="5" name="Picture 1519" descr="Steinh-T2003_0125_034145A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95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507"/>
          <p:cNvSpPr>
            <a:spLocks noChangeArrowheads="1"/>
          </p:cNvSpPr>
          <p:nvPr/>
        </p:nvSpPr>
        <p:spPr bwMode="auto">
          <a:xfrm>
            <a:off x="539750" y="1079500"/>
            <a:ext cx="539750" cy="539750"/>
          </a:xfrm>
          <a:prstGeom prst="rect">
            <a:avLst/>
          </a:prstGeom>
          <a:solidFill>
            <a:srgbClr val="97A0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b="1"/>
          </a:p>
        </p:txBody>
      </p:sp>
      <p:sp>
        <p:nvSpPr>
          <p:cNvPr id="8" name="Text Box 1535"/>
          <p:cNvSpPr txBox="1">
            <a:spLocks noChangeArrowheads="1"/>
          </p:cNvSpPr>
          <p:nvPr/>
        </p:nvSpPr>
        <p:spPr bwMode="auto">
          <a:xfrm>
            <a:off x="1447800" y="2135188"/>
            <a:ext cx="6400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90000" bIns="0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GB" sz="4000" b="1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+mn-cs"/>
              </a:rPr>
              <a:t>TC250 / SC7 / </a:t>
            </a:r>
            <a:r>
              <a:rPr lang="en-GB" sz="4000" b="1" kern="1200" dirty="0" smtClean="0">
                <a:solidFill>
                  <a:srgbClr val="0000FF"/>
                </a:solidFill>
                <a:effectLst/>
                <a:latin typeface="Arial" charset="0"/>
                <a:ea typeface="+mn-ea"/>
                <a:cs typeface="+mn-cs"/>
              </a:rPr>
              <a:t>EG7</a:t>
            </a:r>
            <a:r>
              <a:rPr lang="en-GB" sz="4000" b="1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+mn-cs"/>
              </a:rPr>
              <a:t/>
            </a:r>
            <a:br>
              <a:rPr lang="en-GB" sz="4000" b="1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+mn-cs"/>
              </a:rPr>
            </a:br>
            <a:r>
              <a:rPr lang="en-GB" sz="4000" b="1" kern="1200" dirty="0" smtClean="0">
                <a:solidFill>
                  <a:srgbClr val="0000FF"/>
                </a:solidFill>
                <a:effectLst/>
                <a:latin typeface="Arial" charset="0"/>
                <a:ea typeface="+mn-ea"/>
                <a:cs typeface="+mn-cs"/>
              </a:rPr>
              <a:t>´Pile</a:t>
            </a:r>
            <a:r>
              <a:rPr lang="en-GB" sz="4000" b="1" kern="1200" baseline="0" dirty="0" smtClean="0">
                <a:solidFill>
                  <a:srgbClr val="0000FF"/>
                </a:solidFill>
                <a:effectLst/>
                <a:latin typeface="Arial" charset="0"/>
                <a:ea typeface="+mn-ea"/>
                <a:cs typeface="+mn-cs"/>
              </a:rPr>
              <a:t> Design´</a:t>
            </a:r>
            <a:endParaRPr lang="de-DE" sz="4000" b="1" kern="1200" dirty="0" smtClean="0">
              <a:solidFill>
                <a:srgbClr val="0000FF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Text Box 1538"/>
          <p:cNvSpPr txBox="1">
            <a:spLocks noChangeArrowheads="1"/>
          </p:cNvSpPr>
          <p:nvPr/>
        </p:nvSpPr>
        <p:spPr bwMode="auto">
          <a:xfrm>
            <a:off x="1447800" y="3935524"/>
            <a:ext cx="6400800" cy="1221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90000" bIns="0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2400" b="1" dirty="0" err="1" smtClean="0"/>
              <a:t>Prague</a:t>
            </a:r>
            <a:r>
              <a:rPr lang="de-DE" sz="2400" b="1" dirty="0" smtClean="0"/>
              <a:t> Meeting</a:t>
            </a:r>
          </a:p>
          <a:p>
            <a:pPr eaLnBrk="1" hangingPunct="1">
              <a:defRPr/>
            </a:pPr>
            <a:r>
              <a:rPr lang="de-DE" sz="2400" b="1" dirty="0" smtClean="0"/>
              <a:t>November</a:t>
            </a:r>
            <a:r>
              <a:rPr lang="de-DE" sz="2400" b="1" baseline="0" dirty="0" smtClean="0"/>
              <a:t> 6</a:t>
            </a:r>
            <a:r>
              <a:rPr lang="de-DE" sz="2400" b="1" baseline="30000" dirty="0" smtClean="0"/>
              <a:t>th</a:t>
            </a:r>
            <a:r>
              <a:rPr lang="de-DE" sz="2400" b="1" baseline="0" dirty="0" smtClean="0"/>
              <a:t> </a:t>
            </a:r>
            <a:r>
              <a:rPr lang="de-DE" sz="2400" b="1" baseline="0" dirty="0" err="1" smtClean="0"/>
              <a:t>and</a:t>
            </a:r>
            <a:r>
              <a:rPr lang="de-DE" sz="2400" b="1" baseline="0" dirty="0" smtClean="0"/>
              <a:t> 7</a:t>
            </a:r>
            <a:r>
              <a:rPr lang="de-DE" sz="2400" b="1" baseline="30000" dirty="0" smtClean="0"/>
              <a:t>th</a:t>
            </a:r>
            <a:r>
              <a:rPr lang="de-DE" sz="2400" b="1" baseline="0" dirty="0" smtClean="0"/>
              <a:t>, 2014</a:t>
            </a:r>
            <a:endParaRPr lang="de-DE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325732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D94F0-34D7-4E95-9078-B3313EF4E6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260752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4BA42-E35C-4E8F-9125-6419A06A499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4020537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0956-9221-4954-93FC-B263C6D7FE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2225694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7D644-032E-493A-9A17-092536FF970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2380773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E4AFC-C383-4293-836F-D149CE3738E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4276971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F50ED-2833-43F1-80AB-C373601E40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1373849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B7C77-C5B6-4B52-A99A-C241DEA7581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315523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5A557-4DD1-44BD-9228-9792C601685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73707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9A9F9-8DD2-4D49-A65B-38133ECE487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3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4105804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C0FBB-E782-48BB-809F-357EC28AB7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529328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2023-7050-46DE-988A-67990134141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5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</p:spTree>
    <p:extLst>
      <p:ext uri="{BB962C8B-B14F-4D97-AF65-F5344CB8AC3E}">
        <p14:creationId xmlns:p14="http://schemas.microsoft.com/office/powerpoint/2010/main" val="334183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58"/>
          <p:cNvSpPr>
            <a:spLocks noChangeArrowheads="1"/>
          </p:cNvSpPr>
          <p:nvPr/>
        </p:nvSpPr>
        <p:spPr bwMode="auto">
          <a:xfrm>
            <a:off x="539750" y="0"/>
            <a:ext cx="8604250" cy="539750"/>
          </a:xfrm>
          <a:prstGeom prst="rect">
            <a:avLst/>
          </a:prstGeom>
          <a:solidFill>
            <a:srgbClr val="65A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b="1"/>
          </a:p>
        </p:txBody>
      </p:sp>
      <p:pic>
        <p:nvPicPr>
          <p:cNvPr id="1027" name="Picture 550" descr="unilogo_HG schwarz_Punkte weis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553"/>
          <p:cNvSpPr>
            <a:spLocks noChangeArrowheads="1"/>
          </p:cNvSpPr>
          <p:nvPr/>
        </p:nvSpPr>
        <p:spPr bwMode="auto">
          <a:xfrm>
            <a:off x="0" y="539750"/>
            <a:ext cx="539750" cy="6318250"/>
          </a:xfrm>
          <a:prstGeom prst="rect">
            <a:avLst/>
          </a:prstGeom>
          <a:solidFill>
            <a:srgbClr val="E367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b="1"/>
          </a:p>
        </p:txBody>
      </p:sp>
      <p:sp>
        <p:nvSpPr>
          <p:cNvPr id="1565" name="Rectangle 5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477000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7331361-3942-45F4-8679-DB9855B610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584" name="Rectangle 5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52600" y="6553200"/>
            <a:ext cx="617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/>
            </a:lvl1pPr>
          </a:lstStyle>
          <a:p>
            <a:pPr>
              <a:defRPr/>
            </a:pPr>
            <a:r>
              <a:rPr lang="de-DE"/>
              <a:t>TAE-Seminar:  Verankerungen, Vernagelungen und Pfähle im Grundbau   29.11.2011</a:t>
            </a:r>
          </a:p>
        </p:txBody>
      </p:sp>
      <p:sp>
        <p:nvSpPr>
          <p:cNvPr id="1032" name="Line 561"/>
          <p:cNvSpPr>
            <a:spLocks noChangeShapeType="1"/>
          </p:cNvSpPr>
          <p:nvPr/>
        </p:nvSpPr>
        <p:spPr bwMode="auto">
          <a:xfrm>
            <a:off x="1752600" y="6553200"/>
            <a:ext cx="6172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79488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+mj-ea"/>
          <a:cs typeface="+mj-cs"/>
        </a:defRPr>
      </a:lvl1pPr>
      <a:lvl2pPr algn="ctr" defTabSz="979488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2pPr>
      <a:lvl3pPr algn="ctr" defTabSz="979488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3pPr>
      <a:lvl4pPr algn="ctr" defTabSz="979488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4pPr>
      <a:lvl5pPr algn="ctr" defTabSz="979488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5pPr>
      <a:lvl6pPr marL="457200" algn="ctr" defTabSz="979488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ctr" defTabSz="979488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ctr" defTabSz="979488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ctr" defTabSz="979488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366713" indent="-366713" algn="l" defTabSz="979488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6925" indent="-307975" algn="l" defTabSz="979488" rtl="0" eaLnBrk="0" fontAlgn="base" hangingPunct="0">
        <a:spcBef>
          <a:spcPct val="20000"/>
        </a:spcBef>
        <a:spcAft>
          <a:spcPct val="0"/>
        </a:spcAft>
        <a:buChar char="·"/>
        <a:defRPr sz="2000">
          <a:solidFill>
            <a:schemeClr val="tx1"/>
          </a:solidFill>
          <a:latin typeface="+mn-lt"/>
        </a:defRPr>
      </a:lvl2pPr>
      <a:lvl3pPr marL="1223963" indent="-244475" algn="l" defTabSz="979488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12913" indent="-244475" algn="l" defTabSz="97948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201863" indent="-244475" algn="l" defTabSz="979488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59063" indent="-244475" algn="l" defTabSz="97948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116263" indent="-244475" algn="l" defTabSz="97948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73463" indent="-244475" algn="l" defTabSz="97948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030663" indent="-244475" algn="l" defTabSz="97948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75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41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BB494F66-E301-4428-9943-8812C25B7B09}" type="slidenum">
              <a:rPr lang="de-DE" smtClean="0">
                <a:solidFill>
                  <a:schemeClr val="bg1"/>
                </a:solidFill>
              </a:rPr>
              <a:pPr eaLnBrk="1" hangingPunct="1"/>
              <a:t>2</a:t>
            </a:fld>
            <a:endParaRPr lang="de-DE" smtClean="0">
              <a:solidFill>
                <a:schemeClr val="bg1"/>
              </a:solidFill>
            </a:endParaRPr>
          </a:p>
        </p:txBody>
      </p:sp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719138" y="719138"/>
            <a:ext cx="4444449" cy="38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6000" tIns="108000" bIns="0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 smtClean="0">
                <a:solidFill>
                  <a:srgbClr val="0000FF"/>
                </a:solidFill>
              </a:rPr>
              <a:t>New </a:t>
            </a:r>
            <a:r>
              <a:rPr lang="de-DE" sz="1800" b="1" dirty="0" err="1">
                <a:solidFill>
                  <a:srgbClr val="0000FF"/>
                </a:solidFill>
              </a:rPr>
              <a:t>s</a:t>
            </a:r>
            <a:r>
              <a:rPr lang="de-DE" sz="1800" b="1" dirty="0" err="1" smtClean="0">
                <a:solidFill>
                  <a:srgbClr val="0000FF"/>
                </a:solidFill>
              </a:rPr>
              <a:t>tructure</a:t>
            </a:r>
            <a:r>
              <a:rPr lang="de-DE" sz="1800" b="1" dirty="0" smtClean="0">
                <a:solidFill>
                  <a:srgbClr val="0000FF"/>
                </a:solidFill>
              </a:rPr>
              <a:t> </a:t>
            </a:r>
            <a:r>
              <a:rPr lang="de-DE" sz="1800" b="1" dirty="0" smtClean="0">
                <a:solidFill>
                  <a:srgbClr val="0000FF"/>
                </a:solidFill>
              </a:rPr>
              <a:t>of </a:t>
            </a:r>
            <a:r>
              <a:rPr lang="de-DE" sz="1800" b="1" dirty="0" err="1" smtClean="0">
                <a:solidFill>
                  <a:srgbClr val="0000FF"/>
                </a:solidFill>
              </a:rPr>
              <a:t>section</a:t>
            </a:r>
            <a:r>
              <a:rPr lang="de-DE" sz="1800" b="1" dirty="0" smtClean="0">
                <a:solidFill>
                  <a:srgbClr val="0000FF"/>
                </a:solidFill>
              </a:rPr>
              <a:t> ´</a:t>
            </a:r>
            <a:r>
              <a:rPr lang="de-DE" sz="1800" b="1" dirty="0" smtClean="0">
                <a:solidFill>
                  <a:srgbClr val="0000FF"/>
                </a:solidFill>
              </a:rPr>
              <a:t>Pile </a:t>
            </a:r>
            <a:r>
              <a:rPr lang="de-DE" sz="1800" b="1" dirty="0" smtClean="0">
                <a:solidFill>
                  <a:srgbClr val="0000FF"/>
                </a:solidFill>
              </a:rPr>
              <a:t>design´</a:t>
            </a:r>
            <a:endParaRPr lang="de-DE" sz="1800" b="1" dirty="0">
              <a:solidFill>
                <a:srgbClr val="0000FF"/>
              </a:solidFill>
            </a:endParaRPr>
          </a:p>
        </p:txBody>
      </p:sp>
      <p:sp>
        <p:nvSpPr>
          <p:cNvPr id="3080" name="Text Box 2"/>
          <p:cNvSpPr txBox="1">
            <a:spLocks noChangeArrowheads="1"/>
          </p:cNvSpPr>
          <p:nvPr/>
        </p:nvSpPr>
        <p:spPr bwMode="auto">
          <a:xfrm>
            <a:off x="685800" y="0"/>
            <a:ext cx="708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108000" bIns="0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2000" b="1" dirty="0" smtClean="0">
                <a:solidFill>
                  <a:schemeClr val="bg1"/>
                </a:solidFill>
              </a:rPr>
              <a:t>TC250/SC7/EG7:  </a:t>
            </a:r>
            <a:r>
              <a:rPr lang="de-DE" sz="2000" b="1" dirty="0" smtClean="0">
                <a:solidFill>
                  <a:schemeClr val="bg1"/>
                </a:solidFill>
              </a:rPr>
              <a:t>´Pile </a:t>
            </a:r>
            <a:r>
              <a:rPr lang="de-DE" sz="2000" b="1" dirty="0" smtClean="0">
                <a:solidFill>
                  <a:schemeClr val="bg1"/>
                </a:solidFill>
              </a:rPr>
              <a:t>Design´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560"/>
          <p:cNvSpPr>
            <a:spLocks noGrp="1" noChangeArrowheads="1"/>
          </p:cNvSpPr>
          <p:nvPr>
            <p:ph type="ftr" sz="quarter" idx="11"/>
          </p:nvPr>
        </p:nvSpPr>
        <p:spPr>
          <a:xfrm>
            <a:off x="1752600" y="6553200"/>
            <a:ext cx="61722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200" dirty="0" smtClean="0"/>
              <a:t>TC250 / SC7 / EG 7 „</a:t>
            </a:r>
            <a:r>
              <a:rPr lang="de-DE" sz="1200" dirty="0" smtClean="0"/>
              <a:t>Pile Design“  </a:t>
            </a:r>
            <a:r>
              <a:rPr lang="de-DE" sz="1200" dirty="0">
                <a:sym typeface="Symbol" pitchFamily="18" charset="2"/>
              </a:rPr>
              <a:t>  </a:t>
            </a:r>
            <a:r>
              <a:rPr lang="de-DE" sz="1200" dirty="0" smtClean="0">
                <a:sym typeface="Symbol" pitchFamily="18" charset="2"/>
              </a:rPr>
              <a:t>2013-10-18</a:t>
            </a:r>
            <a:endParaRPr lang="de-DE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95" y="1208692"/>
            <a:ext cx="4428492" cy="526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65"/>
          <a:stretch/>
        </p:blipFill>
        <p:spPr bwMode="auto">
          <a:xfrm>
            <a:off x="4752021" y="1309845"/>
            <a:ext cx="4315779" cy="485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19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41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BB494F66-E301-4428-9943-8812C25B7B09}" type="slidenum">
              <a:rPr lang="de-DE" smtClean="0">
                <a:solidFill>
                  <a:schemeClr val="bg1"/>
                </a:solidFill>
              </a:rPr>
              <a:pPr eaLnBrk="1" hangingPunct="1"/>
              <a:t>3</a:t>
            </a:fld>
            <a:endParaRPr lang="de-DE" smtClean="0">
              <a:solidFill>
                <a:schemeClr val="bg1"/>
              </a:solidFill>
            </a:endParaRPr>
          </a:p>
        </p:txBody>
      </p:sp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719138" y="719138"/>
            <a:ext cx="7821612" cy="110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108000" bIns="0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24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sz="1800" b="1" dirty="0">
                <a:solidFill>
                  <a:srgbClr val="0000FF"/>
                </a:solidFill>
              </a:rPr>
              <a:t>Working on </a:t>
            </a:r>
            <a:r>
              <a:rPr lang="de-DE" sz="1800" b="1" dirty="0" err="1">
                <a:solidFill>
                  <a:srgbClr val="0000FF"/>
                </a:solidFill>
              </a:rPr>
              <a:t>new</a:t>
            </a:r>
            <a:r>
              <a:rPr lang="de-DE" sz="1800" b="1" dirty="0">
                <a:solidFill>
                  <a:srgbClr val="0000FF"/>
                </a:solidFill>
              </a:rPr>
              <a:t> </a:t>
            </a:r>
            <a:r>
              <a:rPr lang="de-DE" sz="1800" b="1" dirty="0" err="1">
                <a:solidFill>
                  <a:srgbClr val="0000FF"/>
                </a:solidFill>
              </a:rPr>
              <a:t>section</a:t>
            </a:r>
            <a:r>
              <a:rPr lang="de-DE" sz="1800" b="1" dirty="0">
                <a:solidFill>
                  <a:srgbClr val="0000FF"/>
                </a:solidFill>
              </a:rPr>
              <a:t> ´Pile Design</a:t>
            </a:r>
            <a:r>
              <a:rPr lang="de-DE" sz="1800" b="1" dirty="0" smtClean="0">
                <a:solidFill>
                  <a:srgbClr val="0000FF"/>
                </a:solidFill>
              </a:rPr>
              <a:t>´</a:t>
            </a:r>
          </a:p>
          <a:p>
            <a:pPr eaLnBrk="1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 err="1" smtClean="0"/>
              <a:t>Which</a:t>
            </a:r>
            <a:r>
              <a:rPr lang="de-DE" sz="1800" dirty="0" smtClean="0"/>
              <a:t> </a:t>
            </a:r>
            <a:r>
              <a:rPr lang="de-DE" sz="1800" dirty="0" err="1" smtClean="0"/>
              <a:t>clauses</a:t>
            </a:r>
            <a:r>
              <a:rPr lang="de-DE" sz="1800" dirty="0" smtClean="0"/>
              <a:t> </a:t>
            </a:r>
            <a:r>
              <a:rPr lang="de-DE" sz="1800" dirty="0" err="1" smtClean="0"/>
              <a:t>should</a:t>
            </a:r>
            <a:r>
              <a:rPr lang="de-DE" sz="1800" dirty="0" smtClean="0"/>
              <a:t> </a:t>
            </a:r>
            <a:r>
              <a:rPr lang="de-DE" sz="1800" dirty="0" err="1" smtClean="0"/>
              <a:t>remain</a:t>
            </a:r>
            <a:r>
              <a:rPr lang="de-DE" sz="1800" dirty="0" smtClean="0"/>
              <a:t> /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deleted</a:t>
            </a:r>
            <a:r>
              <a:rPr lang="de-DE" sz="1800" dirty="0" smtClean="0"/>
              <a:t> /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missing</a:t>
            </a:r>
            <a:r>
              <a:rPr lang="de-DE" sz="1800" dirty="0" smtClean="0"/>
              <a:t> -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why</a:t>
            </a:r>
            <a:r>
              <a:rPr lang="de-DE" sz="1800" dirty="0" smtClean="0"/>
              <a:t>?</a:t>
            </a:r>
          </a:p>
          <a:p>
            <a:pPr eaLnBrk="1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 smtClean="0"/>
              <a:t>… </a:t>
            </a:r>
            <a:r>
              <a:rPr lang="de-DE" sz="1800" dirty="0" err="1" smtClean="0"/>
              <a:t>improving</a:t>
            </a:r>
            <a:r>
              <a:rPr lang="de-DE" sz="1800" dirty="0" smtClean="0"/>
              <a:t> </a:t>
            </a:r>
            <a:r>
              <a:rPr lang="de-DE" sz="1800" dirty="0" err="1" smtClean="0"/>
              <a:t>ease</a:t>
            </a:r>
            <a:r>
              <a:rPr lang="de-DE" sz="1800" dirty="0" smtClean="0"/>
              <a:t> of </a:t>
            </a:r>
            <a:r>
              <a:rPr lang="de-DE" sz="1800" dirty="0" err="1" smtClean="0"/>
              <a:t>use</a:t>
            </a:r>
            <a:r>
              <a:rPr lang="de-DE" sz="1800" dirty="0" smtClean="0"/>
              <a:t> …</a:t>
            </a:r>
            <a:endParaRPr lang="de-DE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" t="-72" r="1567" b="2212"/>
          <a:stretch/>
        </p:blipFill>
        <p:spPr bwMode="auto">
          <a:xfrm>
            <a:off x="865548" y="1926771"/>
            <a:ext cx="7065147" cy="4550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85800" y="0"/>
            <a:ext cx="708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108000" bIns="0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2000" b="1" dirty="0" smtClean="0">
                <a:solidFill>
                  <a:schemeClr val="bg1"/>
                </a:solidFill>
              </a:rPr>
              <a:t>TC250/SC7/EG7:  </a:t>
            </a:r>
            <a:r>
              <a:rPr lang="de-DE" sz="2000" b="1" dirty="0" smtClean="0">
                <a:solidFill>
                  <a:schemeClr val="bg1"/>
                </a:solidFill>
              </a:rPr>
              <a:t>´Pile </a:t>
            </a:r>
            <a:r>
              <a:rPr lang="de-DE" sz="2000" b="1" dirty="0" smtClean="0">
                <a:solidFill>
                  <a:schemeClr val="bg1"/>
                </a:solidFill>
              </a:rPr>
              <a:t>Design´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560"/>
          <p:cNvSpPr>
            <a:spLocks noGrp="1" noChangeArrowheads="1"/>
          </p:cNvSpPr>
          <p:nvPr>
            <p:ph type="ftr" sz="quarter" idx="11"/>
          </p:nvPr>
        </p:nvSpPr>
        <p:spPr>
          <a:xfrm>
            <a:off x="1752600" y="6553200"/>
            <a:ext cx="61722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200" dirty="0" smtClean="0"/>
              <a:t>TC250 / SC7 / EG 7 „</a:t>
            </a:r>
            <a:r>
              <a:rPr lang="de-DE" sz="1200" dirty="0" smtClean="0"/>
              <a:t>Pile Design“  </a:t>
            </a:r>
            <a:r>
              <a:rPr lang="de-DE" sz="1200" dirty="0">
                <a:sym typeface="Symbol" pitchFamily="18" charset="2"/>
              </a:rPr>
              <a:t>  </a:t>
            </a:r>
            <a:r>
              <a:rPr lang="de-DE" sz="1200" dirty="0" smtClean="0">
                <a:sym typeface="Symbol" pitchFamily="18" charset="2"/>
              </a:rPr>
              <a:t>2013-10-18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25581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41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BB494F66-E301-4428-9943-8812C25B7B09}" type="slidenum">
              <a:rPr lang="de-DE" smtClean="0">
                <a:solidFill>
                  <a:schemeClr val="bg1"/>
                </a:solidFill>
              </a:rPr>
              <a:pPr eaLnBrk="1" hangingPunct="1"/>
              <a:t>4</a:t>
            </a:fld>
            <a:endParaRPr lang="de-DE" smtClean="0">
              <a:solidFill>
                <a:schemeClr val="bg1"/>
              </a:solidFill>
            </a:endParaRPr>
          </a:p>
        </p:txBody>
      </p:sp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719138" y="719138"/>
            <a:ext cx="7821612" cy="110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108000" bIns="0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24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sz="1800" b="1" dirty="0">
                <a:solidFill>
                  <a:srgbClr val="0000FF"/>
                </a:solidFill>
              </a:rPr>
              <a:t>Working on </a:t>
            </a:r>
            <a:r>
              <a:rPr lang="de-DE" sz="1800" b="1" dirty="0" err="1">
                <a:solidFill>
                  <a:srgbClr val="0000FF"/>
                </a:solidFill>
              </a:rPr>
              <a:t>new</a:t>
            </a:r>
            <a:r>
              <a:rPr lang="de-DE" sz="1800" b="1" dirty="0">
                <a:solidFill>
                  <a:srgbClr val="0000FF"/>
                </a:solidFill>
              </a:rPr>
              <a:t> </a:t>
            </a:r>
            <a:r>
              <a:rPr lang="de-DE" sz="1800" b="1" dirty="0" err="1">
                <a:solidFill>
                  <a:srgbClr val="0000FF"/>
                </a:solidFill>
              </a:rPr>
              <a:t>section</a:t>
            </a:r>
            <a:r>
              <a:rPr lang="de-DE" sz="1800" b="1" dirty="0">
                <a:solidFill>
                  <a:srgbClr val="0000FF"/>
                </a:solidFill>
              </a:rPr>
              <a:t> ´Pile Design</a:t>
            </a:r>
            <a:r>
              <a:rPr lang="de-DE" sz="1800" b="1" dirty="0" smtClean="0">
                <a:solidFill>
                  <a:srgbClr val="0000FF"/>
                </a:solidFill>
              </a:rPr>
              <a:t>´</a:t>
            </a:r>
          </a:p>
          <a:p>
            <a:pPr eaLnBrk="1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 err="1" smtClean="0"/>
              <a:t>Which</a:t>
            </a:r>
            <a:r>
              <a:rPr lang="de-DE" sz="1800" dirty="0" smtClean="0"/>
              <a:t> </a:t>
            </a:r>
            <a:r>
              <a:rPr lang="de-DE" sz="1800" dirty="0" err="1" smtClean="0"/>
              <a:t>clauses</a:t>
            </a:r>
            <a:r>
              <a:rPr lang="de-DE" sz="1800" dirty="0" smtClean="0"/>
              <a:t> </a:t>
            </a:r>
            <a:r>
              <a:rPr lang="de-DE" sz="1800" dirty="0" err="1" smtClean="0"/>
              <a:t>should</a:t>
            </a:r>
            <a:r>
              <a:rPr lang="de-DE" sz="1800" dirty="0" smtClean="0"/>
              <a:t> </a:t>
            </a:r>
            <a:r>
              <a:rPr lang="de-DE" sz="1800" dirty="0" err="1" smtClean="0"/>
              <a:t>remain</a:t>
            </a:r>
            <a:r>
              <a:rPr lang="de-DE" sz="1800" dirty="0" smtClean="0"/>
              <a:t> /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deleted</a:t>
            </a:r>
            <a:r>
              <a:rPr lang="de-DE" sz="1800" dirty="0" smtClean="0"/>
              <a:t> /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missing</a:t>
            </a:r>
            <a:r>
              <a:rPr lang="de-DE" sz="1800" dirty="0" smtClean="0"/>
              <a:t> -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why</a:t>
            </a:r>
            <a:r>
              <a:rPr lang="de-DE" sz="1800" dirty="0" smtClean="0"/>
              <a:t>?</a:t>
            </a:r>
          </a:p>
          <a:p>
            <a:pPr eaLnBrk="1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 smtClean="0"/>
              <a:t>… but also </a:t>
            </a:r>
            <a:r>
              <a:rPr lang="de-DE" sz="1800" dirty="0" err="1" smtClean="0"/>
              <a:t>elaborating</a:t>
            </a:r>
            <a:r>
              <a:rPr lang="de-DE" sz="1800" dirty="0" smtClean="0"/>
              <a:t> </a:t>
            </a:r>
            <a:r>
              <a:rPr lang="de-DE" sz="1800" dirty="0" err="1" smtClean="0"/>
              <a:t>new</a:t>
            </a:r>
            <a:r>
              <a:rPr lang="de-DE" sz="1800" dirty="0" smtClean="0"/>
              <a:t> </a:t>
            </a:r>
            <a:r>
              <a:rPr lang="de-DE" sz="1800" dirty="0" err="1" smtClean="0"/>
              <a:t>clauses</a:t>
            </a:r>
            <a:r>
              <a:rPr lang="de-DE" sz="1800" dirty="0" smtClean="0"/>
              <a:t> e.g. for negative </a:t>
            </a:r>
            <a:r>
              <a:rPr lang="de-DE" sz="1800" dirty="0" err="1" smtClean="0"/>
              <a:t>skin</a:t>
            </a:r>
            <a:r>
              <a:rPr lang="de-DE" sz="1800" dirty="0" smtClean="0"/>
              <a:t> </a:t>
            </a:r>
            <a:r>
              <a:rPr lang="de-DE" sz="1800" dirty="0" err="1" smtClean="0"/>
              <a:t>friction</a:t>
            </a:r>
            <a:endParaRPr lang="de-DE" sz="1800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85800" y="0"/>
            <a:ext cx="708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108000" bIns="0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2000" b="1" dirty="0" smtClean="0">
                <a:solidFill>
                  <a:schemeClr val="bg1"/>
                </a:solidFill>
              </a:rPr>
              <a:t>TC250/SC7/EG7:  </a:t>
            </a:r>
            <a:r>
              <a:rPr lang="de-DE" sz="2000" b="1" dirty="0" smtClean="0">
                <a:solidFill>
                  <a:schemeClr val="bg1"/>
                </a:solidFill>
              </a:rPr>
              <a:t>´Pile </a:t>
            </a:r>
            <a:r>
              <a:rPr lang="de-DE" sz="2000" b="1" dirty="0" smtClean="0">
                <a:solidFill>
                  <a:schemeClr val="bg1"/>
                </a:solidFill>
              </a:rPr>
              <a:t>Design´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560"/>
          <p:cNvSpPr>
            <a:spLocks noGrp="1" noChangeArrowheads="1"/>
          </p:cNvSpPr>
          <p:nvPr>
            <p:ph type="ftr" sz="quarter" idx="11"/>
          </p:nvPr>
        </p:nvSpPr>
        <p:spPr>
          <a:xfrm>
            <a:off x="1752600" y="6553200"/>
            <a:ext cx="61722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200" dirty="0" smtClean="0"/>
              <a:t>TC250 / SC7 / EG 7 „</a:t>
            </a:r>
            <a:r>
              <a:rPr lang="de-DE" sz="1200" dirty="0" smtClean="0"/>
              <a:t>Pile Design“  </a:t>
            </a:r>
            <a:r>
              <a:rPr lang="de-DE" sz="1200" dirty="0">
                <a:sym typeface="Symbol" pitchFamily="18" charset="2"/>
              </a:rPr>
              <a:t>  </a:t>
            </a:r>
            <a:r>
              <a:rPr lang="de-DE" sz="1200" dirty="0" smtClean="0">
                <a:sym typeface="Symbol" pitchFamily="18" charset="2"/>
              </a:rPr>
              <a:t>2013-10-18</a:t>
            </a:r>
            <a:endParaRPr lang="de-DE" sz="12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91477"/>
            <a:ext cx="6948264" cy="458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883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41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BB494F66-E301-4428-9943-8812C25B7B09}" type="slidenum">
              <a:rPr lang="de-DE" smtClean="0">
                <a:solidFill>
                  <a:schemeClr val="bg1"/>
                </a:solidFill>
              </a:rPr>
              <a:pPr eaLnBrk="1" hangingPunct="1"/>
              <a:t>5</a:t>
            </a:fld>
            <a:endParaRPr lang="de-DE" smtClean="0">
              <a:solidFill>
                <a:schemeClr val="bg1"/>
              </a:solidFill>
            </a:endParaRPr>
          </a:p>
        </p:txBody>
      </p:sp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719138" y="719138"/>
            <a:ext cx="7821612" cy="38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108000" bIns="0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 smtClean="0">
                <a:solidFill>
                  <a:srgbClr val="0000FF"/>
                </a:solidFill>
              </a:rPr>
              <a:t>Topics of </a:t>
            </a:r>
            <a:r>
              <a:rPr lang="de-DE" sz="1800" b="1" dirty="0" err="1" smtClean="0">
                <a:solidFill>
                  <a:srgbClr val="0000FF"/>
                </a:solidFill>
              </a:rPr>
              <a:t>Prague</a:t>
            </a:r>
            <a:r>
              <a:rPr lang="de-DE" sz="1800" b="1" dirty="0" smtClean="0">
                <a:solidFill>
                  <a:srgbClr val="0000FF"/>
                </a:solidFill>
              </a:rPr>
              <a:t>-meeting</a:t>
            </a:r>
            <a:endParaRPr lang="de-DE" sz="1800" b="1" dirty="0">
              <a:solidFill>
                <a:srgbClr val="0000FF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27622" y="1063304"/>
            <a:ext cx="8416377" cy="28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6000" tIns="108000" bIns="0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marL="174625" indent="-174625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comments on EG7-intermediate report</a:t>
            </a:r>
          </a:p>
          <a:p>
            <a:pPr marL="174625" indent="-174625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approach for correlation factors </a:t>
            </a:r>
            <a:r>
              <a:rPr lang="en-US" sz="1600" dirty="0" smtClean="0">
                <a:sym typeface="Symbol"/>
              </a:rPr>
              <a:t> </a:t>
            </a:r>
            <a:r>
              <a:rPr lang="en-US" sz="1600" dirty="0" smtClean="0"/>
              <a:t>to be improved:</a:t>
            </a:r>
            <a:br>
              <a:rPr lang="en-US" sz="1600" dirty="0" smtClean="0"/>
            </a:br>
            <a:r>
              <a:rPr lang="en-US" sz="1600" dirty="0" smtClean="0">
                <a:sym typeface="Symbol"/>
              </a:rPr>
              <a:t> </a:t>
            </a:r>
            <a:r>
              <a:rPr lang="en-US" sz="1600" dirty="0" smtClean="0"/>
              <a:t>relate </a:t>
            </a:r>
            <a:r>
              <a:rPr lang="en-US" sz="1600" dirty="0" smtClean="0">
                <a:sym typeface="Symbol"/>
              </a:rPr>
              <a:t></a:t>
            </a:r>
            <a:r>
              <a:rPr lang="en-US" sz="1600" baseline="-25000" dirty="0" smtClean="0">
                <a:sym typeface="Symbol"/>
              </a:rPr>
              <a:t>3/4</a:t>
            </a:r>
            <a:r>
              <a:rPr lang="en-US" sz="1600" dirty="0" smtClean="0">
                <a:sym typeface="Symbol"/>
              </a:rPr>
              <a:t> (ground test results) to investigations per area</a:t>
            </a:r>
            <a:br>
              <a:rPr lang="en-US" sz="1600" dirty="0" smtClean="0">
                <a:sym typeface="Symbol"/>
              </a:rPr>
            </a:br>
            <a:r>
              <a:rPr lang="en-US" sz="1600" dirty="0" smtClean="0">
                <a:sym typeface="Symbol"/>
              </a:rPr>
              <a:t> relate </a:t>
            </a:r>
            <a:r>
              <a:rPr lang="en-US" sz="1600" baseline="-25000" dirty="0" smtClean="0">
                <a:sym typeface="Symbol"/>
              </a:rPr>
              <a:t>1/2</a:t>
            </a:r>
            <a:r>
              <a:rPr lang="en-US" sz="1600" dirty="0" smtClean="0">
                <a:sym typeface="Symbol"/>
              </a:rPr>
              <a:t> and</a:t>
            </a:r>
            <a:r>
              <a:rPr lang="en-US" sz="1600" dirty="0">
                <a:sym typeface="Symbol"/>
              </a:rPr>
              <a:t> </a:t>
            </a:r>
            <a:r>
              <a:rPr lang="en-US" sz="1600" dirty="0" smtClean="0">
                <a:sym typeface="Symbol"/>
              </a:rPr>
              <a:t></a:t>
            </a:r>
            <a:r>
              <a:rPr lang="en-US" sz="1600" baseline="-25000" dirty="0" smtClean="0">
                <a:sym typeface="Symbol"/>
              </a:rPr>
              <a:t>5/6</a:t>
            </a:r>
            <a:r>
              <a:rPr lang="en-US" sz="1600" dirty="0" smtClean="0">
                <a:sym typeface="Symbol"/>
              </a:rPr>
              <a:t> (load tests) to percentage of piles tested ./. </a:t>
            </a:r>
            <a:r>
              <a:rPr lang="en-US" sz="1600" dirty="0">
                <a:sym typeface="Symbol"/>
              </a:rPr>
              <a:t>t</a:t>
            </a:r>
            <a:r>
              <a:rPr lang="en-US" sz="1600" dirty="0" smtClean="0">
                <a:sym typeface="Symbol"/>
              </a:rPr>
              <a:t>otal number of piles</a:t>
            </a:r>
            <a:endParaRPr lang="en-US" sz="1600" dirty="0" smtClean="0"/>
          </a:p>
          <a:p>
            <a:pPr marL="174625" indent="-174625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correlation factors as example </a:t>
            </a:r>
            <a:r>
              <a:rPr lang="en-US" sz="1600" dirty="0"/>
              <a:t>for other applications </a:t>
            </a:r>
            <a:r>
              <a:rPr lang="en-US" sz="1600" dirty="0" smtClean="0"/>
              <a:t>(slope stability …)  for considering the intensity of soil investigation by defining FOS?  </a:t>
            </a:r>
          </a:p>
          <a:p>
            <a:pPr marL="174625" indent="-174625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4757738" algn="l"/>
              </a:tabLst>
            </a:pPr>
            <a:r>
              <a:rPr lang="en-US" sz="1600" dirty="0" smtClean="0"/>
              <a:t>design of </a:t>
            </a:r>
            <a:r>
              <a:rPr lang="en-US" sz="1600" dirty="0"/>
              <a:t>tension </a:t>
            </a:r>
            <a:r>
              <a:rPr lang="en-US" sz="1600" dirty="0" smtClean="0"/>
              <a:t>piles  </a:t>
            </a:r>
            <a:r>
              <a:rPr lang="en-US" sz="1600" dirty="0" smtClean="0">
                <a:sym typeface="Symbol"/>
              </a:rPr>
              <a:t> </a:t>
            </a:r>
            <a:r>
              <a:rPr lang="en-US" sz="1600" dirty="0" smtClean="0"/>
              <a:t>failure </a:t>
            </a:r>
            <a:r>
              <a:rPr lang="en-US" sz="1600" dirty="0"/>
              <a:t>mechanisms </a:t>
            </a:r>
            <a:r>
              <a:rPr lang="en-US" sz="1600" dirty="0" smtClean="0"/>
              <a:t>: - pull </a:t>
            </a:r>
            <a:r>
              <a:rPr lang="en-US" sz="1600" dirty="0"/>
              <a:t>out of the piles from </a:t>
            </a:r>
            <a:r>
              <a:rPr lang="en-US" sz="1600" dirty="0" smtClean="0"/>
              <a:t>ground</a:t>
            </a:r>
            <a:br>
              <a:rPr lang="en-US" sz="1600" dirty="0" smtClean="0"/>
            </a:br>
            <a:r>
              <a:rPr lang="en-US" sz="1600" dirty="0" smtClean="0"/>
              <a:t>                                                                           - uplift </a:t>
            </a:r>
            <a:r>
              <a:rPr lang="en-US" sz="1600" dirty="0"/>
              <a:t>of the block of ground </a:t>
            </a:r>
            <a:r>
              <a:rPr lang="en-US" sz="1600" dirty="0" smtClean="0"/>
              <a:t>with piles</a:t>
            </a:r>
            <a:endParaRPr lang="en-US" sz="1600" dirty="0"/>
          </a:p>
        </p:txBody>
      </p:sp>
      <p:sp>
        <p:nvSpPr>
          <p:cNvPr id="7" name="Rectangle 560"/>
          <p:cNvSpPr>
            <a:spLocks noGrp="1" noChangeArrowheads="1"/>
          </p:cNvSpPr>
          <p:nvPr>
            <p:ph type="ftr" sz="quarter" idx="11"/>
          </p:nvPr>
        </p:nvSpPr>
        <p:spPr>
          <a:xfrm>
            <a:off x="1752600" y="6553200"/>
            <a:ext cx="61722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200" dirty="0" smtClean="0"/>
              <a:t>TC250 / SC7 / EG 7 „</a:t>
            </a:r>
            <a:r>
              <a:rPr lang="de-DE" sz="1200" dirty="0" smtClean="0"/>
              <a:t>Pile Design“  </a:t>
            </a:r>
            <a:r>
              <a:rPr lang="de-DE" sz="1200" dirty="0">
                <a:sym typeface="Symbol" pitchFamily="18" charset="2"/>
              </a:rPr>
              <a:t>  </a:t>
            </a:r>
            <a:r>
              <a:rPr lang="de-DE" sz="1200" dirty="0" smtClean="0">
                <a:sym typeface="Symbol" pitchFamily="18" charset="2"/>
              </a:rPr>
              <a:t>2013-10-18</a:t>
            </a:r>
            <a:endParaRPr lang="de-DE" sz="1200" dirty="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85800" y="0"/>
            <a:ext cx="708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108000" bIns="0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2000" b="1" dirty="0" smtClean="0">
                <a:solidFill>
                  <a:schemeClr val="bg1"/>
                </a:solidFill>
              </a:rPr>
              <a:t>TC250/SC7/EG7:  </a:t>
            </a:r>
            <a:r>
              <a:rPr lang="de-DE" sz="2000" b="1" dirty="0" smtClean="0">
                <a:solidFill>
                  <a:schemeClr val="bg1"/>
                </a:solidFill>
              </a:rPr>
              <a:t>´Pile </a:t>
            </a:r>
            <a:r>
              <a:rPr lang="de-DE" sz="2000" b="1" dirty="0" smtClean="0">
                <a:solidFill>
                  <a:schemeClr val="bg1"/>
                </a:solidFill>
              </a:rPr>
              <a:t>Design´</a:t>
            </a:r>
            <a:endParaRPr lang="de-DE" sz="2000" b="1" dirty="0">
              <a:solidFill>
                <a:schemeClr val="bg1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710851" y="4015054"/>
            <a:ext cx="8425098" cy="2320280"/>
            <a:chOff x="710851" y="4015054"/>
            <a:chExt cx="8425098" cy="2320280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710851" y="5949280"/>
              <a:ext cx="7821612" cy="386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6000" tIns="108000" bIns="0">
              <a:spAutoFit/>
            </a:bodyPr>
            <a:lstStyle>
              <a:lvl1pPr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800" b="1" dirty="0" smtClean="0">
                  <a:solidFill>
                    <a:srgbClr val="FF0000"/>
                  </a:solidFill>
                  <a:sym typeface="Symbol"/>
                </a:rPr>
                <a:t>  </a:t>
              </a:r>
              <a:r>
                <a:rPr lang="de-DE" sz="1800" dirty="0" smtClean="0">
                  <a:solidFill>
                    <a:srgbClr val="FF0000"/>
                  </a:solidFill>
                  <a:sym typeface="Symbol"/>
                </a:rPr>
                <a:t>EG7 </a:t>
              </a:r>
              <a:r>
                <a:rPr lang="de-DE" sz="1800" dirty="0" smtClean="0">
                  <a:solidFill>
                    <a:srgbClr val="FF0000"/>
                  </a:solidFill>
                  <a:sym typeface="Symbol"/>
                </a:rPr>
                <a:t>will </a:t>
              </a:r>
              <a:r>
                <a:rPr lang="de-DE" sz="1800" dirty="0" err="1" smtClean="0">
                  <a:solidFill>
                    <a:srgbClr val="FF0000"/>
                  </a:solidFill>
                  <a:sym typeface="Symbol"/>
                </a:rPr>
                <a:t>continue</a:t>
              </a:r>
              <a:r>
                <a:rPr lang="de-DE" sz="1800" dirty="0" smtClean="0">
                  <a:solidFill>
                    <a:srgbClr val="FF0000"/>
                  </a:solidFill>
                  <a:sym typeface="Symbol"/>
                </a:rPr>
                <a:t> in 2015</a:t>
              </a:r>
              <a:endParaRPr lang="de-DE" sz="18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719572" y="4015054"/>
              <a:ext cx="7821612" cy="386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6000" tIns="108000" bIns="0">
              <a:spAutoFit/>
            </a:bodyPr>
            <a:lstStyle>
              <a:lvl1pPr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800" b="1" dirty="0" err="1" smtClean="0">
                  <a:solidFill>
                    <a:srgbClr val="0000FF"/>
                  </a:solidFill>
                </a:rPr>
                <a:t>Many</a:t>
              </a:r>
              <a:r>
                <a:rPr lang="de-DE" sz="1800" b="1" dirty="0" smtClean="0">
                  <a:solidFill>
                    <a:srgbClr val="0000FF"/>
                  </a:solidFill>
                </a:rPr>
                <a:t> </a:t>
              </a:r>
              <a:r>
                <a:rPr lang="de-DE" sz="1800" b="1" dirty="0" err="1" smtClean="0">
                  <a:solidFill>
                    <a:srgbClr val="0000FF"/>
                  </a:solidFill>
                </a:rPr>
                <a:t>further</a:t>
              </a:r>
              <a:r>
                <a:rPr lang="de-DE" sz="1800" b="1" dirty="0" smtClean="0">
                  <a:solidFill>
                    <a:srgbClr val="0000FF"/>
                  </a:solidFill>
                </a:rPr>
                <a:t> </a:t>
              </a:r>
              <a:r>
                <a:rPr lang="de-DE" sz="1800" b="1" dirty="0" err="1" smtClean="0">
                  <a:solidFill>
                    <a:srgbClr val="0000FF"/>
                  </a:solidFill>
                </a:rPr>
                <a:t>subject</a:t>
              </a:r>
              <a:r>
                <a:rPr lang="de-DE" sz="1800" b="1" dirty="0" err="1" smtClean="0">
                  <a:solidFill>
                    <a:srgbClr val="0000FF"/>
                  </a:solidFill>
                </a:rPr>
                <a:t>s</a:t>
              </a:r>
              <a:r>
                <a:rPr lang="de-DE" sz="1800" b="1" dirty="0" smtClean="0">
                  <a:solidFill>
                    <a:srgbClr val="0000FF"/>
                  </a:solidFill>
                </a:rPr>
                <a:t> </a:t>
              </a:r>
              <a:r>
                <a:rPr lang="de-DE" sz="1800" b="1" dirty="0" err="1" smtClean="0">
                  <a:solidFill>
                    <a:srgbClr val="0000FF"/>
                  </a:solidFill>
                </a:rPr>
                <a:t>to</a:t>
              </a:r>
              <a:r>
                <a:rPr lang="de-DE" sz="1800" b="1" dirty="0" smtClean="0">
                  <a:solidFill>
                    <a:srgbClr val="0000FF"/>
                  </a:solidFill>
                </a:rPr>
                <a:t> </a:t>
              </a:r>
              <a:r>
                <a:rPr lang="de-DE" sz="1800" b="1" dirty="0" err="1" smtClean="0">
                  <a:solidFill>
                    <a:srgbClr val="0000FF"/>
                  </a:solidFill>
                </a:rPr>
                <a:t>be</a:t>
              </a:r>
              <a:r>
                <a:rPr lang="de-DE" sz="1800" b="1" dirty="0" smtClean="0">
                  <a:solidFill>
                    <a:srgbClr val="0000FF"/>
                  </a:solidFill>
                </a:rPr>
                <a:t> </a:t>
              </a:r>
              <a:r>
                <a:rPr lang="de-DE" sz="1800" b="1" dirty="0" err="1" smtClean="0">
                  <a:solidFill>
                    <a:srgbClr val="0000FF"/>
                  </a:solidFill>
                </a:rPr>
                <a:t>addressed</a:t>
              </a:r>
              <a:r>
                <a:rPr lang="de-DE" sz="1800" b="1" dirty="0">
                  <a:solidFill>
                    <a:srgbClr val="0000FF"/>
                  </a:solidFill>
                </a:rPr>
                <a:t> </a:t>
              </a:r>
              <a:r>
                <a:rPr lang="de-DE" sz="1800" b="1" dirty="0" err="1" smtClean="0">
                  <a:solidFill>
                    <a:srgbClr val="0000FF"/>
                  </a:solidFill>
                </a:rPr>
                <a:t>by</a:t>
              </a:r>
              <a:r>
                <a:rPr lang="de-DE" sz="1800" b="1" dirty="0" smtClean="0">
                  <a:solidFill>
                    <a:srgbClr val="0000FF"/>
                  </a:solidFill>
                </a:rPr>
                <a:t> EG7:</a:t>
              </a:r>
              <a:endParaRPr lang="de-DE" sz="1800" b="1" dirty="0">
                <a:solidFill>
                  <a:srgbClr val="0000FF"/>
                </a:solidFill>
              </a:endParaRPr>
            </a:p>
          </p:txBody>
        </p:sp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719572" y="4382642"/>
              <a:ext cx="8416377" cy="1570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6000" tIns="108000" bIns="0">
              <a:spAutoFit/>
            </a:bodyPr>
            <a:lstStyle>
              <a:lvl1pPr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>
                <a:lnSpc>
                  <a:spcPts val="2400"/>
                </a:lnSpc>
                <a:spcBef>
                  <a:spcPts val="600"/>
                </a:spcBef>
              </a:pPr>
              <a:r>
                <a:rPr lang="en-US" sz="1600" dirty="0"/>
                <a:t>b</a:t>
              </a:r>
              <a:r>
                <a:rPr lang="en-US" sz="1600" dirty="0" smtClean="0"/>
                <a:t>eside others:</a:t>
              </a:r>
            </a:p>
            <a:p>
              <a:pPr marL="174625" indent="-174625">
                <a:lnSpc>
                  <a:spcPts val="2400"/>
                </a:lnSpc>
                <a:spcBef>
                  <a:spcPts val="600"/>
                </a:spcBef>
                <a:buFont typeface="Wingdings" panose="05000000000000000000" pitchFamily="2" charset="2"/>
                <a:buChar char="§"/>
              </a:pPr>
              <a:r>
                <a:rPr lang="en-US" sz="1600" dirty="0" smtClean="0"/>
                <a:t>design methods for axially and transversely loaded piles</a:t>
              </a:r>
            </a:p>
            <a:p>
              <a:pPr marL="174625" indent="-174625">
                <a:lnSpc>
                  <a:spcPts val="2400"/>
                </a:lnSpc>
                <a:spcBef>
                  <a:spcPts val="600"/>
                </a:spcBef>
                <a:buFont typeface="Wingdings" panose="05000000000000000000" pitchFamily="2" charset="2"/>
                <a:buChar char="§"/>
              </a:pPr>
              <a:r>
                <a:rPr lang="en-US" sz="1600" dirty="0" smtClean="0"/>
                <a:t>pile resistance and design for cyclic, dynamic and impact loads</a:t>
              </a:r>
            </a:p>
            <a:p>
              <a:pPr marL="174625" indent="-174625">
                <a:lnSpc>
                  <a:spcPts val="2400"/>
                </a:lnSpc>
                <a:spcBef>
                  <a:spcPts val="600"/>
                </a:spcBef>
                <a:buFont typeface="Wingdings" panose="05000000000000000000" pitchFamily="2" charset="2"/>
                <a:buChar char="§"/>
              </a:pPr>
              <a:r>
                <a:rPr lang="en-US" sz="1600" dirty="0" smtClean="0"/>
                <a:t>design and proof of pile groups and of piled rafts 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8742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41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BB494F66-E301-4428-9943-8812C25B7B09}" type="slidenum">
              <a:rPr lang="de-DE" smtClean="0">
                <a:solidFill>
                  <a:schemeClr val="bg1"/>
                </a:solidFill>
              </a:rPr>
              <a:pPr eaLnBrk="1" hangingPunct="1"/>
              <a:t>6</a:t>
            </a:fld>
            <a:endParaRPr lang="de-DE" smtClean="0">
              <a:solidFill>
                <a:schemeClr val="bg1"/>
              </a:solidFill>
            </a:endParaRPr>
          </a:p>
        </p:txBody>
      </p:sp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719138" y="719138"/>
            <a:ext cx="7821612" cy="38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108000" bIns="0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 err="1" smtClean="0"/>
              <a:t>Thank</a:t>
            </a:r>
            <a:r>
              <a:rPr lang="de-DE" sz="1800" b="1" dirty="0" err="1" smtClean="0"/>
              <a:t>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to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the</a:t>
            </a:r>
            <a:r>
              <a:rPr lang="de-DE" sz="1800" b="1" dirty="0" smtClean="0"/>
              <a:t> EG7-delegates …</a:t>
            </a:r>
            <a:endParaRPr lang="de-DE" sz="1800" b="1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27623" y="1160573"/>
            <a:ext cx="3340322" cy="2725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6000" tIns="108000" bIns="0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>
                <a:solidFill>
                  <a:srgbClr val="0000FF"/>
                </a:solidFill>
              </a:rPr>
              <a:t>Chris Raison (</a:t>
            </a:r>
            <a:r>
              <a:rPr lang="en-US" sz="1600" dirty="0" smtClean="0">
                <a:solidFill>
                  <a:srgbClr val="0000FF"/>
                </a:solidFill>
              </a:rPr>
              <a:t>UK)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smtClean="0">
                <a:solidFill>
                  <a:srgbClr val="0000FF"/>
                </a:solidFill>
              </a:rPr>
              <a:t>Jan </a:t>
            </a:r>
            <a:r>
              <a:rPr lang="en-US" sz="1600" dirty="0">
                <a:solidFill>
                  <a:srgbClr val="0000FF"/>
                </a:solidFill>
              </a:rPr>
              <a:t>Kos (Czech Republic) </a:t>
            </a:r>
            <a:endParaRPr lang="en-US" sz="1600" dirty="0" smtClean="0">
              <a:solidFill>
                <a:srgbClr val="0000FF"/>
              </a:solidFill>
            </a:endParaRP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smtClean="0"/>
              <a:t>Ole </a:t>
            </a:r>
            <a:r>
              <a:rPr lang="en-US" sz="1600" dirty="0" err="1"/>
              <a:t>Møller</a:t>
            </a:r>
            <a:r>
              <a:rPr lang="en-US" sz="1600" dirty="0"/>
              <a:t> </a:t>
            </a:r>
            <a:r>
              <a:rPr lang="en-US" sz="1600" dirty="0" smtClean="0"/>
              <a:t>(Denmark)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smtClean="0">
                <a:solidFill>
                  <a:srgbClr val="0000FF"/>
                </a:solidFill>
              </a:rPr>
              <a:t>Monika </a:t>
            </a:r>
            <a:r>
              <a:rPr lang="en-US" sz="1600" dirty="0">
                <a:solidFill>
                  <a:srgbClr val="0000FF"/>
                </a:solidFill>
              </a:rPr>
              <a:t>de </a:t>
            </a:r>
            <a:r>
              <a:rPr lang="en-US" sz="1600" dirty="0" err="1">
                <a:solidFill>
                  <a:srgbClr val="0000FF"/>
                </a:solidFill>
              </a:rPr>
              <a:t>Vos</a:t>
            </a:r>
            <a:r>
              <a:rPr lang="en-US" sz="1600" dirty="0">
                <a:solidFill>
                  <a:srgbClr val="0000FF"/>
                </a:solidFill>
              </a:rPr>
              <a:t> (Belgium) </a:t>
            </a:r>
            <a:endParaRPr lang="en-US" sz="1600" dirty="0" smtClean="0">
              <a:solidFill>
                <a:srgbClr val="0000FF"/>
              </a:solidFill>
            </a:endParaRP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err="1" smtClean="0"/>
              <a:t>Vel-Matti</a:t>
            </a:r>
            <a:r>
              <a:rPr lang="en-US" sz="1600" dirty="0" smtClean="0"/>
              <a:t> </a:t>
            </a:r>
            <a:r>
              <a:rPr lang="en-US" sz="1600" dirty="0" err="1"/>
              <a:t>Uotinen</a:t>
            </a:r>
            <a:r>
              <a:rPr lang="en-US" sz="1600" dirty="0"/>
              <a:t> (Finland) </a:t>
            </a:r>
            <a:endParaRPr lang="en-US" sz="1600" dirty="0" smtClean="0"/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smtClean="0"/>
              <a:t>Gary </a:t>
            </a:r>
            <a:r>
              <a:rPr lang="en-US" sz="1600" dirty="0"/>
              <a:t>Axelsson (Sweden</a:t>
            </a:r>
            <a:r>
              <a:rPr lang="en-US" sz="1600" dirty="0" smtClean="0"/>
              <a:t>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GB" sz="1600" dirty="0" err="1">
                <a:solidFill>
                  <a:srgbClr val="0000FF"/>
                </a:solidFill>
              </a:rPr>
              <a:t>Panicos</a:t>
            </a:r>
            <a:r>
              <a:rPr lang="en-GB" sz="1600" dirty="0">
                <a:solidFill>
                  <a:srgbClr val="0000FF"/>
                </a:solidFill>
              </a:rPr>
              <a:t> Papadopoulos (Cyprus) 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7" name="Rectangle 560"/>
          <p:cNvSpPr>
            <a:spLocks noGrp="1" noChangeArrowheads="1"/>
          </p:cNvSpPr>
          <p:nvPr>
            <p:ph type="ftr" sz="quarter" idx="11"/>
          </p:nvPr>
        </p:nvSpPr>
        <p:spPr>
          <a:xfrm>
            <a:off x="1752600" y="6553200"/>
            <a:ext cx="61722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200" dirty="0" smtClean="0"/>
              <a:t>TC250 / SC7 / EG 7 „</a:t>
            </a:r>
            <a:r>
              <a:rPr lang="de-DE" sz="1200" dirty="0" smtClean="0"/>
              <a:t>Pile Design“  </a:t>
            </a:r>
            <a:r>
              <a:rPr lang="de-DE" sz="1200" dirty="0">
                <a:sym typeface="Symbol" pitchFamily="18" charset="2"/>
              </a:rPr>
              <a:t>  </a:t>
            </a:r>
            <a:r>
              <a:rPr lang="de-DE" sz="1200" dirty="0" smtClean="0">
                <a:sym typeface="Symbol" pitchFamily="18" charset="2"/>
              </a:rPr>
              <a:t>2013-10-18</a:t>
            </a:r>
            <a:endParaRPr lang="de-DE" sz="1200" dirty="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85800" y="0"/>
            <a:ext cx="708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108000" bIns="0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2000" b="1" dirty="0" smtClean="0">
                <a:solidFill>
                  <a:schemeClr val="bg1"/>
                </a:solidFill>
              </a:rPr>
              <a:t>TC250/SC7/EG7:  </a:t>
            </a:r>
            <a:r>
              <a:rPr lang="de-DE" sz="2000" b="1" dirty="0" smtClean="0">
                <a:solidFill>
                  <a:schemeClr val="bg1"/>
                </a:solidFill>
              </a:rPr>
              <a:t>´Pile </a:t>
            </a:r>
            <a:r>
              <a:rPr lang="de-DE" sz="2000" b="1" dirty="0" smtClean="0">
                <a:solidFill>
                  <a:schemeClr val="bg1"/>
                </a:solidFill>
              </a:rPr>
              <a:t>Design´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719572" y="4617132"/>
            <a:ext cx="7821612" cy="38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108000" bIns="0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800" b="1" dirty="0" smtClean="0"/>
              <a:t>… </a:t>
            </a:r>
            <a:r>
              <a:rPr lang="de-DE" sz="1800" b="1" dirty="0" err="1" smtClean="0"/>
              <a:t>and</a:t>
            </a:r>
            <a:r>
              <a:rPr lang="de-DE" sz="1800" b="1" dirty="0" smtClean="0"/>
              <a:t> all </a:t>
            </a:r>
            <a:r>
              <a:rPr lang="de-DE" sz="1800" b="1" dirty="0" err="1" smtClean="0"/>
              <a:t>guests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joining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the</a:t>
            </a:r>
            <a:r>
              <a:rPr lang="de-DE" sz="1800" b="1" dirty="0" smtClean="0"/>
              <a:t> EG7-meetings</a:t>
            </a:r>
            <a:endParaRPr lang="de-DE" sz="1800" b="1" dirty="0"/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4229100" y="1160573"/>
            <a:ext cx="3340322" cy="2725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6000" tIns="108000" bIns="0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err="1"/>
              <a:t>Josif</a:t>
            </a:r>
            <a:r>
              <a:rPr lang="en-US" sz="1600" dirty="0"/>
              <a:t> </a:t>
            </a:r>
            <a:r>
              <a:rPr lang="en-US" sz="1600" dirty="0" err="1"/>
              <a:t>Josiovski</a:t>
            </a:r>
            <a:r>
              <a:rPr lang="en-US" sz="1600" dirty="0"/>
              <a:t> (</a:t>
            </a:r>
            <a:r>
              <a:rPr lang="en-US" sz="1600" dirty="0" err="1" smtClean="0"/>
              <a:t>Mazedonia</a:t>
            </a:r>
            <a:r>
              <a:rPr lang="en-US" sz="1600" dirty="0" smtClean="0"/>
              <a:t>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smtClean="0"/>
              <a:t>Arne </a:t>
            </a:r>
            <a:r>
              <a:rPr lang="en-US" sz="1600" dirty="0" err="1"/>
              <a:t>Schram</a:t>
            </a:r>
            <a:r>
              <a:rPr lang="en-US" sz="1600" dirty="0"/>
              <a:t> </a:t>
            </a:r>
            <a:r>
              <a:rPr lang="en-US" sz="1600" dirty="0" err="1"/>
              <a:t>Simonsen</a:t>
            </a:r>
            <a:r>
              <a:rPr lang="en-US" sz="1600" dirty="0"/>
              <a:t> (Norway</a:t>
            </a:r>
            <a:r>
              <a:rPr lang="en-US" sz="1600" dirty="0" smtClean="0"/>
              <a:t>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err="1" smtClean="0">
                <a:solidFill>
                  <a:srgbClr val="0000FF"/>
                </a:solidFill>
              </a:rPr>
              <a:t>Sébastien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Burlon</a:t>
            </a:r>
            <a:r>
              <a:rPr lang="en-US" sz="1600" dirty="0">
                <a:solidFill>
                  <a:srgbClr val="0000FF"/>
                </a:solidFill>
              </a:rPr>
              <a:t> (</a:t>
            </a:r>
            <a:r>
              <a:rPr lang="en-US" sz="1600" dirty="0" smtClean="0">
                <a:solidFill>
                  <a:srgbClr val="0000FF"/>
                </a:solidFill>
              </a:rPr>
              <a:t>France)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smtClean="0"/>
              <a:t>Alessandro </a:t>
            </a:r>
            <a:r>
              <a:rPr lang="en-US" sz="1600" dirty="0"/>
              <a:t>Mandolini (</a:t>
            </a:r>
            <a:r>
              <a:rPr lang="en-US" sz="1600" dirty="0" smtClean="0"/>
              <a:t>Italy)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smtClean="0"/>
              <a:t>Frits </a:t>
            </a:r>
            <a:r>
              <a:rPr lang="en-US" sz="1600" dirty="0"/>
              <a:t>van </a:t>
            </a:r>
            <a:r>
              <a:rPr lang="en-US" sz="1600" dirty="0" err="1"/>
              <a:t>Tol</a:t>
            </a:r>
            <a:r>
              <a:rPr lang="en-US" sz="1600" dirty="0"/>
              <a:t> (</a:t>
            </a:r>
            <a:r>
              <a:rPr lang="en-US" sz="1600" dirty="0" smtClean="0"/>
              <a:t>Netherlands)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smtClean="0"/>
              <a:t>Boleslaw </a:t>
            </a:r>
            <a:r>
              <a:rPr lang="en-US" sz="1600" dirty="0"/>
              <a:t>Klosinski (</a:t>
            </a:r>
            <a:r>
              <a:rPr lang="en-US" sz="1600" dirty="0" smtClean="0"/>
              <a:t>Poland)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1600" dirty="0" smtClean="0">
                <a:solidFill>
                  <a:srgbClr val="0000FF"/>
                </a:solidFill>
              </a:rPr>
              <a:t>Krzysztof </a:t>
            </a:r>
            <a:r>
              <a:rPr lang="en-US" sz="1600" dirty="0">
                <a:solidFill>
                  <a:srgbClr val="0000FF"/>
                </a:solidFill>
              </a:rPr>
              <a:t>Sahajda (Poland) [KS]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0465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S neu en">
  <a:themeElements>
    <a:clrScheme name="IGS neu en 8">
      <a:dk1>
        <a:srgbClr val="FFFF00"/>
      </a:dk1>
      <a:lt1>
        <a:srgbClr val="FFFFFF"/>
      </a:lt1>
      <a:dk2>
        <a:srgbClr val="FFFF00"/>
      </a:dk2>
      <a:lt2>
        <a:srgbClr val="FF9900"/>
      </a:lt2>
      <a:accent1>
        <a:srgbClr val="FFFF00"/>
      </a:accent1>
      <a:accent2>
        <a:srgbClr val="3333CC"/>
      </a:accent2>
      <a:accent3>
        <a:srgbClr val="FFFFFF"/>
      </a:accent3>
      <a:accent4>
        <a:srgbClr val="DADA00"/>
      </a:accent4>
      <a:accent5>
        <a:srgbClr val="FFFFAA"/>
      </a:accent5>
      <a:accent6>
        <a:srgbClr val="2D2DB9"/>
      </a:accent6>
      <a:hlink>
        <a:srgbClr val="009900"/>
      </a:hlink>
      <a:folHlink>
        <a:srgbClr val="FF0000"/>
      </a:folHlink>
    </a:clrScheme>
    <a:fontScheme name="IGS neu 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26000" tIns="108000" rIns="9144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26000" tIns="108000" rIns="9144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GS neu 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GS neu 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S neu 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S neu 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S neu 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S neu 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S neu 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S neu en 8">
        <a:dk1>
          <a:srgbClr val="FFFF00"/>
        </a:dk1>
        <a:lt1>
          <a:srgbClr val="FFFFFF"/>
        </a:lt1>
        <a:dk2>
          <a:srgbClr val="FFFF00"/>
        </a:dk2>
        <a:lt2>
          <a:srgbClr val="FF9900"/>
        </a:lt2>
        <a:accent1>
          <a:srgbClr val="FFFF00"/>
        </a:accent1>
        <a:accent2>
          <a:srgbClr val="3333CC"/>
        </a:accent2>
        <a:accent3>
          <a:srgbClr val="FFFFFF"/>
        </a:accent3>
        <a:accent4>
          <a:srgbClr val="DADA00"/>
        </a:accent4>
        <a:accent5>
          <a:srgbClr val="FFFFAA"/>
        </a:accent5>
        <a:accent6>
          <a:srgbClr val="2D2DB9"/>
        </a:accent6>
        <a:hlink>
          <a:srgbClr val="0099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S neu en 9">
        <a:dk1>
          <a:srgbClr val="000000"/>
        </a:dk1>
        <a:lt1>
          <a:srgbClr val="000000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AAAAA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318</Words>
  <Application>Microsoft Office PowerPoint</Application>
  <PresentationFormat>Bildschirmpräsentation (4:3)</PresentationFormat>
  <Paragraphs>50</Paragraphs>
  <Slides>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IGS neu 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IGS der Universität Stuttgart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Bernd Zweschper</dc:creator>
  <cp:lastModifiedBy>Chrisitan Moormann</cp:lastModifiedBy>
  <cp:revision>1393</cp:revision>
  <cp:lastPrinted>2012-04-27T07:21:18Z</cp:lastPrinted>
  <dcterms:created xsi:type="dcterms:W3CDTF">2003-02-14T08:38:45Z</dcterms:created>
  <dcterms:modified xsi:type="dcterms:W3CDTF">2014-11-07T14:20:42Z</dcterms:modified>
</cp:coreProperties>
</file>